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Layouts/slideLayout1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60" r:id="rId4"/>
    <p:sldId id="259" r:id="rId5"/>
    <p:sldId id="258" r:id="rId6"/>
  </p:sldIdLst>
  <p:sldSz cx="18288000" cy="10287000"/>
  <p:notesSz cx="6858000" cy="9144000"/>
  <p:embeddedFontLst>
    <p:embeddedFont>
      <p:font typeface="Arimo" panose="020B0604020202020204" charset="0"/>
      <p:regular r:id="rId8"/>
    </p:embeddedFont>
    <p:embeddedFont>
      <p:font typeface="DM Sans" pitchFamily="2" charset="0"/>
      <p:regular r:id="rId9"/>
      <p:bold r:id="rId10"/>
      <p:italic r:id="rId11"/>
      <p:boldItalic r:id="rId12"/>
    </p:embeddedFont>
    <p:embeddedFont>
      <p:font typeface="Inter" panose="020B0604020202020204" charset="0"/>
      <p:regular r:id="rId13"/>
    </p:embeddedFont>
    <p:embeddedFont>
      <p:font typeface="Inter 1" panose="020B0604020202020204" charset="0"/>
      <p:regular r:id="rId14"/>
    </p:embeddedFont>
    <p:embeddedFont>
      <p:font typeface="Inter 1 Medium" panose="020B0604020202020204" charset="0"/>
      <p:regular r:id="rId15"/>
    </p:embeddedFont>
    <p:embeddedFont>
      <p:font typeface="Inter 2" panose="020B0604020202020204" charset="0"/>
      <p:regular r:id="rId16"/>
    </p:embeddedFont>
    <p:embeddedFont>
      <p:font typeface="Inter Bold" panose="020B0604020202020204" charset="0"/>
      <p:regular r:id="rId1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>
        <p:scale>
          <a:sx n="25" d="100"/>
          <a:sy n="25" d="100"/>
        </p:scale>
        <p:origin x="2314" y="8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notesMaster" Target="notesMasters/notesMaster1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customXml" Target="../customXml/item2.xml"/><Relationship Id="rId10" Type="http://schemas.openxmlformats.org/officeDocument/2006/relationships/font" Target="fonts/font3.fntdata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customXml" Target="../customXml/item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כותרת עליונה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he-IL"/>
          </a:p>
        </p:txBody>
      </p:sp>
      <p:sp>
        <p:nvSpPr>
          <p:cNvPr id="3" name="מציין מיקום של תאריך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E9285E47-3459-42B1-A48C-863F5064F252}" type="datetimeFigureOut">
              <a:rPr lang="he-IL" smtClean="0"/>
              <a:t>כ"ח/חשון/תשפ"ו</a:t>
            </a:fld>
            <a:endParaRPr lang="he-IL"/>
          </a:p>
        </p:txBody>
      </p:sp>
      <p:sp>
        <p:nvSpPr>
          <p:cNvPr id="4" name="מציין מיקום של תמונת שקופית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he-IL"/>
          </a:p>
        </p:txBody>
      </p:sp>
      <p:sp>
        <p:nvSpPr>
          <p:cNvPr id="5" name="מציין מיקום של הערות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he-IL"/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424F28EF-FE50-45DB-AADF-5B1E7850B84E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6050573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>
              <a:lnSpc>
                <a:spcPts val="4149"/>
              </a:lnSpc>
            </a:pPr>
            <a:r>
              <a:rPr lang="en-US" sz="1200" dirty="0">
                <a:solidFill>
                  <a:srgbClr val="000000"/>
                </a:solidFill>
                <a:latin typeface="Arimo"/>
                <a:ea typeface="Arimo"/>
                <a:cs typeface="Arimo"/>
                <a:sym typeface="Arimo"/>
              </a:rPr>
              <a:t>B/G Color #f9f8f5</a:t>
            </a:r>
          </a:p>
          <a:p>
            <a:pPr algn="l">
              <a:lnSpc>
                <a:spcPts val="4149"/>
              </a:lnSpc>
            </a:pPr>
            <a:r>
              <a:rPr lang="en-US" sz="1200" dirty="0">
                <a:solidFill>
                  <a:srgbClr val="000000"/>
                </a:solidFill>
                <a:latin typeface="Arimo"/>
                <a:ea typeface="Arimo"/>
                <a:cs typeface="Arimo"/>
                <a:sym typeface="Arimo"/>
              </a:rPr>
              <a:t>Text Color #161613</a:t>
            </a:r>
          </a:p>
          <a:p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4F28EF-FE50-45DB-AADF-5B1E7850B84E}" type="slidenum">
              <a:rPr lang="he-IL" smtClean="0"/>
              <a:t>1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6958387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>
              <a:lnSpc>
                <a:spcPts val="4149"/>
              </a:lnSpc>
            </a:pPr>
            <a:r>
              <a:rPr lang="en-US" sz="1200" dirty="0">
                <a:solidFill>
                  <a:srgbClr val="000000"/>
                </a:solidFill>
                <a:latin typeface="Arimo"/>
                <a:ea typeface="Arimo"/>
                <a:cs typeface="Arimo"/>
                <a:sym typeface="Arimo"/>
              </a:rPr>
              <a:t>B/G Color #f9f8f5</a:t>
            </a:r>
          </a:p>
          <a:p>
            <a:pPr algn="l">
              <a:lnSpc>
                <a:spcPts val="4149"/>
              </a:lnSpc>
            </a:pPr>
            <a:r>
              <a:rPr lang="en-US" sz="1200" dirty="0">
                <a:solidFill>
                  <a:srgbClr val="000000"/>
                </a:solidFill>
                <a:latin typeface="Arimo"/>
                <a:ea typeface="Arimo"/>
                <a:cs typeface="Arimo"/>
                <a:sym typeface="Arimo"/>
              </a:rPr>
              <a:t>Text Color #161613</a:t>
            </a:r>
          </a:p>
          <a:p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4F28EF-FE50-45DB-AADF-5B1E7850B84E}" type="slidenum">
              <a:rPr lang="he-IL" smtClean="0"/>
              <a:t>2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0898694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DC1473-0662-8132-8772-D1E7264255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>
            <a:extLst>
              <a:ext uri="{FF2B5EF4-FFF2-40B4-BE49-F238E27FC236}">
                <a16:creationId xmlns:a16="http://schemas.microsoft.com/office/drawing/2014/main" id="{44E7E7F2-FEE3-3F9B-AF4B-D31F41C48B5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>
            <a:extLst>
              <a:ext uri="{FF2B5EF4-FFF2-40B4-BE49-F238E27FC236}">
                <a16:creationId xmlns:a16="http://schemas.microsoft.com/office/drawing/2014/main" id="{8AB10B0A-316C-F86A-2324-66EFC5708E3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>
              <a:lnSpc>
                <a:spcPts val="4149"/>
              </a:lnSpc>
            </a:pPr>
            <a:r>
              <a:rPr lang="en-US" sz="1200" dirty="0">
                <a:solidFill>
                  <a:srgbClr val="000000"/>
                </a:solidFill>
                <a:latin typeface="Arimo"/>
                <a:ea typeface="Arimo"/>
                <a:cs typeface="Arimo"/>
                <a:sym typeface="Arimo"/>
              </a:rPr>
              <a:t>B/G Color #1e1e1e</a:t>
            </a:r>
            <a:br>
              <a:rPr lang="en-US" sz="1200" dirty="0">
                <a:solidFill>
                  <a:srgbClr val="000000"/>
                </a:solidFill>
                <a:latin typeface="Arimo"/>
                <a:ea typeface="Arimo"/>
                <a:cs typeface="Arimo"/>
                <a:sym typeface="Arimo"/>
              </a:rPr>
            </a:br>
            <a:r>
              <a:rPr lang="en-US" sz="1200" dirty="0">
                <a:solidFill>
                  <a:srgbClr val="000000"/>
                </a:solidFill>
                <a:latin typeface="Arimo"/>
                <a:ea typeface="Arimo"/>
                <a:cs typeface="Arimo"/>
                <a:sym typeface="Arimo"/>
              </a:rPr>
              <a:t>Text Color #ffffff</a:t>
            </a:r>
            <a:endParaRPr lang="he-IL" dirty="0"/>
          </a:p>
        </p:txBody>
      </p:sp>
      <p:sp>
        <p:nvSpPr>
          <p:cNvPr id="4" name="מציין מיקום של מספר שקופית 3">
            <a:extLst>
              <a:ext uri="{FF2B5EF4-FFF2-40B4-BE49-F238E27FC236}">
                <a16:creationId xmlns:a16="http://schemas.microsoft.com/office/drawing/2014/main" id="{956EF0D3-C86A-036A-1C14-41CE2D0802E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4F28EF-FE50-45DB-AADF-5B1E7850B84E}" type="slidenum">
              <a:rPr lang="he-IL" smtClean="0"/>
              <a:t>3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5525859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BB4DB4-28E4-DF12-E701-58F334F0B3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>
            <a:extLst>
              <a:ext uri="{FF2B5EF4-FFF2-40B4-BE49-F238E27FC236}">
                <a16:creationId xmlns:a16="http://schemas.microsoft.com/office/drawing/2014/main" id="{3C551A8B-BCF0-F563-BBB2-0E6AE92FE16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>
            <a:extLst>
              <a:ext uri="{FF2B5EF4-FFF2-40B4-BE49-F238E27FC236}">
                <a16:creationId xmlns:a16="http://schemas.microsoft.com/office/drawing/2014/main" id="{BB304391-E723-8EE7-D473-5952CE42083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>
              <a:lnSpc>
                <a:spcPts val="4149"/>
              </a:lnSpc>
            </a:pPr>
            <a:r>
              <a:rPr lang="en-US" sz="1200" dirty="0">
                <a:solidFill>
                  <a:srgbClr val="000000"/>
                </a:solidFill>
                <a:latin typeface="Arimo"/>
                <a:ea typeface="Arimo"/>
                <a:cs typeface="Arimo"/>
                <a:sym typeface="Arimo"/>
              </a:rPr>
              <a:t>B/G Color #f9f8f5</a:t>
            </a:r>
          </a:p>
          <a:p>
            <a:pPr algn="l">
              <a:lnSpc>
                <a:spcPts val="4149"/>
              </a:lnSpc>
            </a:pPr>
            <a:r>
              <a:rPr lang="en-US" sz="1200" dirty="0">
                <a:solidFill>
                  <a:srgbClr val="000000"/>
                </a:solidFill>
                <a:latin typeface="Arimo"/>
                <a:ea typeface="Arimo"/>
                <a:cs typeface="Arimo"/>
                <a:sym typeface="Arimo"/>
              </a:rPr>
              <a:t>Text Color #161613</a:t>
            </a:r>
          </a:p>
          <a:p>
            <a:endParaRPr lang="he-IL" dirty="0"/>
          </a:p>
        </p:txBody>
      </p:sp>
      <p:sp>
        <p:nvSpPr>
          <p:cNvPr id="4" name="מציין מיקום של מספר שקופית 3">
            <a:extLst>
              <a:ext uri="{FF2B5EF4-FFF2-40B4-BE49-F238E27FC236}">
                <a16:creationId xmlns:a16="http://schemas.microsoft.com/office/drawing/2014/main" id="{0E5AAD06-9E16-8FEB-C1F6-D630205E889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4F28EF-FE50-45DB-AADF-5B1E7850B84E}" type="slidenum">
              <a:rPr lang="he-IL" smtClean="0"/>
              <a:t>4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7758705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>
              <a:lnSpc>
                <a:spcPts val="4149"/>
              </a:lnSpc>
            </a:pPr>
            <a:r>
              <a:rPr lang="en-US" sz="1200" dirty="0">
                <a:solidFill>
                  <a:srgbClr val="000000"/>
                </a:solidFill>
                <a:latin typeface="Arimo"/>
                <a:ea typeface="Arimo"/>
                <a:cs typeface="Arimo"/>
                <a:sym typeface="Arimo"/>
              </a:rPr>
              <a:t>B/G Color #f9f8f5</a:t>
            </a:r>
          </a:p>
          <a:p>
            <a:pPr algn="l">
              <a:lnSpc>
                <a:spcPts val="4149"/>
              </a:lnSpc>
            </a:pPr>
            <a:r>
              <a:rPr lang="en-US" sz="1200" dirty="0">
                <a:solidFill>
                  <a:srgbClr val="000000"/>
                </a:solidFill>
                <a:latin typeface="Arimo"/>
                <a:ea typeface="Arimo"/>
                <a:cs typeface="Arimo"/>
                <a:sym typeface="Arimo"/>
              </a:rPr>
              <a:t>Text Color #161613</a:t>
            </a:r>
          </a:p>
          <a:p>
            <a:endParaRPr lang="en-US" dirty="0"/>
          </a:p>
          <a:p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4F28EF-FE50-45DB-AADF-5B1E7850B84E}" type="slidenum">
              <a:rPr lang="he-IL" smtClean="0"/>
              <a:t>5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013041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11/19/2025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11/19/2025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11/19/2025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svg"/><Relationship Id="rId4" Type="http://schemas.openxmlformats.org/officeDocument/2006/relationships/image" Target="../media/image5.svg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sv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image" Target="../media/image15.svg"/><Relationship Id="rId9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 noGrp="1" noUngrp="1" noRot="1" noMove="1" noResize="1"/>
          </p:cNvGrpSpPr>
          <p:nvPr/>
        </p:nvGrpSpPr>
        <p:grpSpPr>
          <a:xfrm>
            <a:off x="0" y="-8603"/>
            <a:ext cx="18288000" cy="10287000"/>
            <a:chOff x="0" y="0"/>
            <a:chExt cx="24384000" cy="13716000"/>
          </a:xfrm>
        </p:grpSpPr>
        <p:sp>
          <p:nvSpPr>
            <p:cNvPr id="5" name="Freeform 5"/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0"/>
              <a:ext cx="24384000" cy="13716000"/>
            </a:xfrm>
            <a:custGeom>
              <a:avLst/>
              <a:gdLst/>
              <a:ahLst/>
              <a:cxnLst/>
              <a:rect l="l" t="t" r="r" b="b"/>
              <a:pathLst>
                <a:path w="24384000" h="13716000">
                  <a:moveTo>
                    <a:pt x="0" y="0"/>
                  </a:moveTo>
                  <a:lnTo>
                    <a:pt x="24384000" y="0"/>
                  </a:lnTo>
                  <a:lnTo>
                    <a:pt x="24384000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9F8F5"/>
            </a:solidFill>
          </p:spPr>
          <p:txBody>
            <a:bodyPr/>
            <a:lstStyle/>
            <a:p>
              <a:endParaRPr lang="he-IL"/>
            </a:p>
          </p:txBody>
        </p:sp>
      </p:grpSp>
      <p:sp>
        <p:nvSpPr>
          <p:cNvPr id="6" name="Freeform 6"/>
          <p:cNvSpPr/>
          <p:nvPr/>
        </p:nvSpPr>
        <p:spPr>
          <a:xfrm>
            <a:off x="9617813" y="478793"/>
            <a:ext cx="8200686" cy="9329413"/>
          </a:xfrm>
          <a:custGeom>
            <a:avLst/>
            <a:gdLst/>
            <a:ahLst/>
            <a:cxnLst/>
            <a:rect l="l" t="t" r="r" b="b"/>
            <a:pathLst>
              <a:path w="8200686" h="9329413">
                <a:moveTo>
                  <a:pt x="0" y="0"/>
                </a:moveTo>
                <a:lnTo>
                  <a:pt x="8200686" y="0"/>
                </a:lnTo>
                <a:lnTo>
                  <a:pt x="8200686" y="9329414"/>
                </a:lnTo>
                <a:lnTo>
                  <a:pt x="0" y="932941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51001" r="-51245"/>
            </a:stretch>
          </a:blipFill>
        </p:spPr>
        <p:txBody>
          <a:bodyPr/>
          <a:lstStyle/>
          <a:p>
            <a:endParaRPr lang="he-IL"/>
          </a:p>
        </p:txBody>
      </p:sp>
      <p:sp>
        <p:nvSpPr>
          <p:cNvPr id="7" name="Freeform 7"/>
          <p:cNvSpPr/>
          <p:nvPr/>
        </p:nvSpPr>
        <p:spPr>
          <a:xfrm>
            <a:off x="2316851" y="2745233"/>
            <a:ext cx="4362197" cy="3323900"/>
          </a:xfrm>
          <a:custGeom>
            <a:avLst/>
            <a:gdLst/>
            <a:ahLst/>
            <a:cxnLst/>
            <a:rect l="l" t="t" r="r" b="b"/>
            <a:pathLst>
              <a:path w="4362197" h="3323900">
                <a:moveTo>
                  <a:pt x="0" y="0"/>
                </a:moveTo>
                <a:lnTo>
                  <a:pt x="4362196" y="0"/>
                </a:lnTo>
                <a:lnTo>
                  <a:pt x="4362196" y="3323899"/>
                </a:lnTo>
                <a:lnTo>
                  <a:pt x="0" y="332389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he-IL"/>
          </a:p>
        </p:txBody>
      </p:sp>
      <p:sp>
        <p:nvSpPr>
          <p:cNvPr id="8" name="TextBox 8"/>
          <p:cNvSpPr txBox="1"/>
          <p:nvPr/>
        </p:nvSpPr>
        <p:spPr>
          <a:xfrm>
            <a:off x="1862024" y="6213514"/>
            <a:ext cx="5453176" cy="8436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7046"/>
              </a:lnSpc>
            </a:pPr>
            <a:r>
              <a:rPr lang="en-US" sz="5650" dirty="0">
                <a:solidFill>
                  <a:srgbClr val="161613"/>
                </a:solidFill>
                <a:latin typeface="Inter 1"/>
                <a:ea typeface="Inter 1"/>
                <a:cs typeface="Inter 1"/>
                <a:sym typeface="Inter 1"/>
              </a:rPr>
              <a:t>TAMAR GROUP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2783211" y="7075000"/>
            <a:ext cx="3429476" cy="4667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741"/>
              </a:lnSpc>
            </a:pPr>
            <a:r>
              <a:rPr lang="en-US" sz="2993" b="1">
                <a:solidFill>
                  <a:srgbClr val="161613"/>
                </a:solidFill>
                <a:latin typeface="Inter 1 Medium"/>
                <a:ea typeface="Inter 1 Medium"/>
                <a:cs typeface="Inter 1 Medium"/>
                <a:sym typeface="Inter 1 Medium"/>
              </a:rPr>
              <a:t>innovative solution</a:t>
            </a:r>
          </a:p>
        </p:txBody>
      </p:sp>
      <p:grpSp>
        <p:nvGrpSpPr>
          <p:cNvPr id="10" name="Group 10"/>
          <p:cNvGrpSpPr/>
          <p:nvPr/>
        </p:nvGrpSpPr>
        <p:grpSpPr>
          <a:xfrm>
            <a:off x="474119" y="9312580"/>
            <a:ext cx="2467614" cy="860118"/>
            <a:chOff x="0" y="-60131"/>
            <a:chExt cx="649907" cy="226533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649907" cy="140808"/>
            </a:xfrm>
            <a:custGeom>
              <a:avLst/>
              <a:gdLst/>
              <a:ahLst/>
              <a:cxnLst/>
              <a:rect l="l" t="t" r="r" b="b"/>
              <a:pathLst>
                <a:path w="649907" h="140808">
                  <a:moveTo>
                    <a:pt x="53336" y="0"/>
                  </a:moveTo>
                  <a:lnTo>
                    <a:pt x="596571" y="0"/>
                  </a:lnTo>
                  <a:cubicBezTo>
                    <a:pt x="626027" y="0"/>
                    <a:pt x="649907" y="23879"/>
                    <a:pt x="649907" y="53336"/>
                  </a:cubicBezTo>
                  <a:lnTo>
                    <a:pt x="649907" y="87472"/>
                  </a:lnTo>
                  <a:cubicBezTo>
                    <a:pt x="649907" y="101618"/>
                    <a:pt x="644287" y="115184"/>
                    <a:pt x="634285" y="125186"/>
                  </a:cubicBezTo>
                  <a:cubicBezTo>
                    <a:pt x="624282" y="135189"/>
                    <a:pt x="610716" y="140808"/>
                    <a:pt x="596571" y="140808"/>
                  </a:cubicBezTo>
                  <a:lnTo>
                    <a:pt x="53336" y="140808"/>
                  </a:lnTo>
                  <a:cubicBezTo>
                    <a:pt x="23879" y="140808"/>
                    <a:pt x="0" y="116929"/>
                    <a:pt x="0" y="87472"/>
                  </a:cubicBezTo>
                  <a:lnTo>
                    <a:pt x="0" y="53336"/>
                  </a:lnTo>
                  <a:cubicBezTo>
                    <a:pt x="0" y="23879"/>
                    <a:pt x="23879" y="0"/>
                    <a:pt x="53336" y="0"/>
                  </a:cubicBezTo>
                  <a:close/>
                </a:path>
              </a:pathLst>
            </a:custGeom>
            <a:solidFill>
              <a:srgbClr val="1D2239"/>
            </a:solidFill>
          </p:spPr>
          <p:txBody>
            <a:bodyPr/>
            <a:lstStyle/>
            <a:p>
              <a:endParaRPr lang="he-IL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-60131"/>
              <a:ext cx="649907" cy="2265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562"/>
                </a:lnSpc>
              </a:pPr>
              <a:r>
                <a:rPr lang="en-US" sz="2187" dirty="0">
                  <a:solidFill>
                    <a:srgbClr val="FFFFFF"/>
                  </a:solidFill>
                  <a:latin typeface="Inter 2"/>
                  <a:ea typeface="Inter 2"/>
                  <a:cs typeface="Inter 2"/>
                  <a:sym typeface="Inter 2"/>
                </a:rPr>
                <a:t>tamar-group.com</a:t>
              </a: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9617813" y="-35557"/>
            <a:ext cx="9087490" cy="10358113"/>
          </a:xfrm>
          <a:custGeom>
            <a:avLst/>
            <a:gdLst/>
            <a:ahLst/>
            <a:cxnLst/>
            <a:rect l="l" t="t" r="r" b="b"/>
            <a:pathLst>
              <a:path w="9087490" h="10358113">
                <a:moveTo>
                  <a:pt x="0" y="0"/>
                </a:moveTo>
                <a:lnTo>
                  <a:pt x="9087490" y="0"/>
                </a:lnTo>
                <a:lnTo>
                  <a:pt x="9087490" y="10358114"/>
                </a:lnTo>
                <a:lnTo>
                  <a:pt x="0" y="1035811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31865" r="-20295"/>
            </a:stretch>
          </a:blipFill>
        </p:spPr>
        <p:txBody>
          <a:bodyPr/>
          <a:lstStyle/>
          <a:p>
            <a:endParaRPr lang="he-IL"/>
          </a:p>
        </p:txBody>
      </p:sp>
      <p:grpSp>
        <p:nvGrpSpPr>
          <p:cNvPr id="3" name="Group 3"/>
          <p:cNvGrpSpPr/>
          <p:nvPr/>
        </p:nvGrpSpPr>
        <p:grpSpPr>
          <a:xfrm>
            <a:off x="1028700" y="1028700"/>
            <a:ext cx="6847930" cy="944934"/>
            <a:chOff x="0" y="0"/>
            <a:chExt cx="9130574" cy="1259912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9130574" cy="1259912"/>
            </a:xfrm>
            <a:custGeom>
              <a:avLst/>
              <a:gdLst/>
              <a:ahLst/>
              <a:cxnLst/>
              <a:rect l="l" t="t" r="r" b="b"/>
              <a:pathLst>
                <a:path w="9130574" h="1259912">
                  <a:moveTo>
                    <a:pt x="0" y="0"/>
                  </a:moveTo>
                  <a:lnTo>
                    <a:pt x="9130574" y="0"/>
                  </a:lnTo>
                  <a:lnTo>
                    <a:pt x="9130574" y="1259912"/>
                  </a:lnTo>
                  <a:lnTo>
                    <a:pt x="0" y="1259912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he-IL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28575"/>
              <a:ext cx="9130574" cy="1288487"/>
            </a:xfrm>
            <a:prstGeom prst="rect">
              <a:avLst/>
            </a:prstGeom>
          </p:spPr>
          <p:txBody>
            <a:bodyPr lIns="0" tIns="0" rIns="0" bIns="0" rtlCol="0" anchor="b"/>
            <a:lstStyle/>
            <a:p>
              <a:pPr algn="l">
                <a:lnSpc>
                  <a:spcPts val="5612"/>
                </a:lnSpc>
              </a:pPr>
              <a:r>
                <a:rPr lang="en-US" sz="4500" dirty="0">
                  <a:solidFill>
                    <a:srgbClr val="161613"/>
                  </a:solidFill>
                  <a:latin typeface="Inter 2"/>
                  <a:ea typeface="Inter 2"/>
                  <a:cs typeface="Inter 2"/>
                  <a:sym typeface="Inter 2"/>
                </a:rPr>
                <a:t>text font inter 45p </a:t>
              </a:r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1028700" y="2005330"/>
            <a:ext cx="7646105" cy="4864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54"/>
              </a:lnSpc>
            </a:pPr>
            <a:r>
              <a:rPr lang="en-US" sz="2299" spc="-45">
                <a:solidFill>
                  <a:srgbClr val="1D2239"/>
                </a:solidFill>
                <a:latin typeface="Inter 2"/>
                <a:ea typeface="Inter 2"/>
                <a:cs typeface="Inter 2"/>
                <a:sym typeface="Inter 2"/>
              </a:rPr>
              <a:t>text font inter 23p</a:t>
            </a:r>
          </a:p>
        </p:txBody>
      </p:sp>
      <p:grpSp>
        <p:nvGrpSpPr>
          <p:cNvPr id="14" name="Group 10">
            <a:extLst>
              <a:ext uri="{FF2B5EF4-FFF2-40B4-BE49-F238E27FC236}">
                <a16:creationId xmlns:a16="http://schemas.microsoft.com/office/drawing/2014/main" id="{03CDEF55-5C8C-C1CE-8044-FDC8D1CACC37}"/>
              </a:ext>
            </a:extLst>
          </p:cNvPr>
          <p:cNvGrpSpPr/>
          <p:nvPr/>
        </p:nvGrpSpPr>
        <p:grpSpPr>
          <a:xfrm>
            <a:off x="474119" y="9312580"/>
            <a:ext cx="2467614" cy="860118"/>
            <a:chOff x="0" y="-60131"/>
            <a:chExt cx="649907" cy="226533"/>
          </a:xfrm>
        </p:grpSpPr>
        <p:sp>
          <p:nvSpPr>
            <p:cNvPr id="15" name="Freeform 11">
              <a:extLst>
                <a:ext uri="{FF2B5EF4-FFF2-40B4-BE49-F238E27FC236}">
                  <a16:creationId xmlns:a16="http://schemas.microsoft.com/office/drawing/2014/main" id="{38958397-6022-829D-084E-135FC3134C47}"/>
                </a:ext>
              </a:extLst>
            </p:cNvPr>
            <p:cNvSpPr/>
            <p:nvPr/>
          </p:nvSpPr>
          <p:spPr>
            <a:xfrm>
              <a:off x="0" y="0"/>
              <a:ext cx="649907" cy="140808"/>
            </a:xfrm>
            <a:custGeom>
              <a:avLst/>
              <a:gdLst/>
              <a:ahLst/>
              <a:cxnLst/>
              <a:rect l="l" t="t" r="r" b="b"/>
              <a:pathLst>
                <a:path w="649907" h="140808">
                  <a:moveTo>
                    <a:pt x="53336" y="0"/>
                  </a:moveTo>
                  <a:lnTo>
                    <a:pt x="596571" y="0"/>
                  </a:lnTo>
                  <a:cubicBezTo>
                    <a:pt x="626027" y="0"/>
                    <a:pt x="649907" y="23879"/>
                    <a:pt x="649907" y="53336"/>
                  </a:cubicBezTo>
                  <a:lnTo>
                    <a:pt x="649907" y="87472"/>
                  </a:lnTo>
                  <a:cubicBezTo>
                    <a:pt x="649907" y="101618"/>
                    <a:pt x="644287" y="115184"/>
                    <a:pt x="634285" y="125186"/>
                  </a:cubicBezTo>
                  <a:cubicBezTo>
                    <a:pt x="624282" y="135189"/>
                    <a:pt x="610716" y="140808"/>
                    <a:pt x="596571" y="140808"/>
                  </a:cubicBezTo>
                  <a:lnTo>
                    <a:pt x="53336" y="140808"/>
                  </a:lnTo>
                  <a:cubicBezTo>
                    <a:pt x="23879" y="140808"/>
                    <a:pt x="0" y="116929"/>
                    <a:pt x="0" y="87472"/>
                  </a:cubicBezTo>
                  <a:lnTo>
                    <a:pt x="0" y="53336"/>
                  </a:lnTo>
                  <a:cubicBezTo>
                    <a:pt x="0" y="23879"/>
                    <a:pt x="23879" y="0"/>
                    <a:pt x="53336" y="0"/>
                  </a:cubicBezTo>
                  <a:close/>
                </a:path>
              </a:pathLst>
            </a:custGeom>
            <a:solidFill>
              <a:srgbClr val="1D2239"/>
            </a:solidFill>
          </p:spPr>
          <p:txBody>
            <a:bodyPr/>
            <a:lstStyle/>
            <a:p>
              <a:endParaRPr lang="he-IL"/>
            </a:p>
          </p:txBody>
        </p:sp>
        <p:sp>
          <p:nvSpPr>
            <p:cNvPr id="16" name="TextBox 12">
              <a:extLst>
                <a:ext uri="{FF2B5EF4-FFF2-40B4-BE49-F238E27FC236}">
                  <a16:creationId xmlns:a16="http://schemas.microsoft.com/office/drawing/2014/main" id="{E746CDDF-4100-56E4-65AF-1A7862F8130E}"/>
                </a:ext>
              </a:extLst>
            </p:cNvPr>
            <p:cNvSpPr txBox="1"/>
            <p:nvPr/>
          </p:nvSpPr>
          <p:spPr>
            <a:xfrm>
              <a:off x="0" y="-60131"/>
              <a:ext cx="649907" cy="2265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562"/>
                </a:lnSpc>
              </a:pPr>
              <a:r>
                <a:rPr lang="en-US" sz="2187" dirty="0">
                  <a:solidFill>
                    <a:srgbClr val="FFFFFF"/>
                  </a:solidFill>
                  <a:latin typeface="Inter 2"/>
                  <a:ea typeface="Inter 2"/>
                  <a:cs typeface="Inter 2"/>
                  <a:sym typeface="Inter 2"/>
                </a:rPr>
                <a:t>tamar-group.com</a:t>
              </a: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96ACAE3-F7C0-91E4-378D-65E45BE6B0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">
            <a:extLst>
              <a:ext uri="{FF2B5EF4-FFF2-40B4-BE49-F238E27FC236}">
                <a16:creationId xmlns:a16="http://schemas.microsoft.com/office/drawing/2014/main" id="{A1990075-4DBF-A829-2175-9239508A2B48}"/>
              </a:ext>
            </a:extLst>
          </p:cNvPr>
          <p:cNvGrpSpPr/>
          <p:nvPr/>
        </p:nvGrpSpPr>
        <p:grpSpPr>
          <a:xfrm>
            <a:off x="1077635" y="3037568"/>
            <a:ext cx="8024217" cy="2121991"/>
            <a:chOff x="0" y="0"/>
            <a:chExt cx="10698957" cy="2829322"/>
          </a:xfrm>
        </p:grpSpPr>
        <p:sp>
          <p:nvSpPr>
            <p:cNvPr id="8" name="Freeform 3">
              <a:extLst>
                <a:ext uri="{FF2B5EF4-FFF2-40B4-BE49-F238E27FC236}">
                  <a16:creationId xmlns:a16="http://schemas.microsoft.com/office/drawing/2014/main" id="{1D24CC97-2447-4327-9592-476255669C20}"/>
                </a:ext>
              </a:extLst>
            </p:cNvPr>
            <p:cNvSpPr/>
            <p:nvPr/>
          </p:nvSpPr>
          <p:spPr>
            <a:xfrm>
              <a:off x="12700" y="12700"/>
              <a:ext cx="10673588" cy="2803906"/>
            </a:xfrm>
            <a:custGeom>
              <a:avLst/>
              <a:gdLst/>
              <a:ahLst/>
              <a:cxnLst/>
              <a:rect l="l" t="t" r="r" b="b"/>
              <a:pathLst>
                <a:path w="10673588" h="2803906">
                  <a:moveTo>
                    <a:pt x="0" y="366522"/>
                  </a:moveTo>
                  <a:cubicBezTo>
                    <a:pt x="0" y="164084"/>
                    <a:pt x="165227" y="0"/>
                    <a:pt x="369062" y="0"/>
                  </a:cubicBezTo>
                  <a:lnTo>
                    <a:pt x="10304526" y="0"/>
                  </a:lnTo>
                  <a:cubicBezTo>
                    <a:pt x="10508361" y="0"/>
                    <a:pt x="10673588" y="164084"/>
                    <a:pt x="10673588" y="366522"/>
                  </a:cubicBezTo>
                  <a:lnTo>
                    <a:pt x="10673588" y="2437384"/>
                  </a:lnTo>
                  <a:cubicBezTo>
                    <a:pt x="10673588" y="2639822"/>
                    <a:pt x="10508361" y="2803906"/>
                    <a:pt x="10304526" y="2803906"/>
                  </a:cubicBezTo>
                  <a:lnTo>
                    <a:pt x="369062" y="2803906"/>
                  </a:lnTo>
                  <a:cubicBezTo>
                    <a:pt x="165227" y="2803906"/>
                    <a:pt x="0" y="2639822"/>
                    <a:pt x="0" y="2437384"/>
                  </a:cubicBezTo>
                  <a:close/>
                </a:path>
              </a:pathLst>
            </a:custGeom>
            <a:solidFill>
              <a:srgbClr val="1E1E1E"/>
            </a:solidFill>
            <a:ln w="12700">
              <a:solidFill>
                <a:srgbClr val="000000"/>
              </a:solidFill>
            </a:ln>
          </p:spPr>
          <p:txBody>
            <a:bodyPr/>
            <a:lstStyle/>
            <a:p>
              <a:endParaRPr lang="he-IL"/>
            </a:p>
          </p:txBody>
        </p:sp>
        <p:sp>
          <p:nvSpPr>
            <p:cNvPr id="9" name="Freeform 4">
              <a:extLst>
                <a:ext uri="{FF2B5EF4-FFF2-40B4-BE49-F238E27FC236}">
                  <a16:creationId xmlns:a16="http://schemas.microsoft.com/office/drawing/2014/main" id="{3E55E318-5DF9-FBCF-9F4C-69E14E8F27D4}"/>
                </a:ext>
              </a:extLst>
            </p:cNvPr>
            <p:cNvSpPr/>
            <p:nvPr/>
          </p:nvSpPr>
          <p:spPr>
            <a:xfrm>
              <a:off x="0" y="0"/>
              <a:ext cx="10698988" cy="2829306"/>
            </a:xfrm>
            <a:custGeom>
              <a:avLst/>
              <a:gdLst/>
              <a:ahLst/>
              <a:cxnLst/>
              <a:rect l="l" t="t" r="r" b="b"/>
              <a:pathLst>
                <a:path w="10698988" h="2829306">
                  <a:moveTo>
                    <a:pt x="0" y="379222"/>
                  </a:moveTo>
                  <a:cubicBezTo>
                    <a:pt x="0" y="169672"/>
                    <a:pt x="170942" y="0"/>
                    <a:pt x="381762" y="0"/>
                  </a:cubicBezTo>
                  <a:lnTo>
                    <a:pt x="10317226" y="0"/>
                  </a:lnTo>
                  <a:lnTo>
                    <a:pt x="10317226" y="12700"/>
                  </a:lnTo>
                  <a:lnTo>
                    <a:pt x="10317226" y="0"/>
                  </a:lnTo>
                  <a:cubicBezTo>
                    <a:pt x="10527919" y="0"/>
                    <a:pt x="10698988" y="169672"/>
                    <a:pt x="10698988" y="379222"/>
                  </a:cubicBezTo>
                  <a:lnTo>
                    <a:pt x="10686288" y="379222"/>
                  </a:lnTo>
                  <a:lnTo>
                    <a:pt x="10698988" y="379222"/>
                  </a:lnTo>
                  <a:lnTo>
                    <a:pt x="10698988" y="2450084"/>
                  </a:lnTo>
                  <a:lnTo>
                    <a:pt x="10686288" y="2450084"/>
                  </a:lnTo>
                  <a:lnTo>
                    <a:pt x="10698988" y="2450084"/>
                  </a:lnTo>
                  <a:cubicBezTo>
                    <a:pt x="10698988" y="2659634"/>
                    <a:pt x="10528046" y="2829306"/>
                    <a:pt x="10317226" y="2829306"/>
                  </a:cubicBezTo>
                  <a:lnTo>
                    <a:pt x="10317226" y="2816606"/>
                  </a:lnTo>
                  <a:lnTo>
                    <a:pt x="10317226" y="2829306"/>
                  </a:lnTo>
                  <a:lnTo>
                    <a:pt x="381762" y="2829306"/>
                  </a:lnTo>
                  <a:lnTo>
                    <a:pt x="381762" y="2816606"/>
                  </a:lnTo>
                  <a:lnTo>
                    <a:pt x="381762" y="2829306"/>
                  </a:lnTo>
                  <a:cubicBezTo>
                    <a:pt x="170942" y="2829306"/>
                    <a:pt x="0" y="2659634"/>
                    <a:pt x="0" y="2450084"/>
                  </a:cubicBezTo>
                  <a:lnTo>
                    <a:pt x="0" y="379222"/>
                  </a:lnTo>
                  <a:lnTo>
                    <a:pt x="12700" y="379222"/>
                  </a:lnTo>
                  <a:lnTo>
                    <a:pt x="0" y="379222"/>
                  </a:lnTo>
                  <a:moveTo>
                    <a:pt x="25400" y="379222"/>
                  </a:moveTo>
                  <a:lnTo>
                    <a:pt x="25400" y="2450084"/>
                  </a:lnTo>
                  <a:lnTo>
                    <a:pt x="12700" y="2450084"/>
                  </a:lnTo>
                  <a:lnTo>
                    <a:pt x="25400" y="2450084"/>
                  </a:lnTo>
                  <a:cubicBezTo>
                    <a:pt x="25400" y="2645410"/>
                    <a:pt x="184785" y="2803906"/>
                    <a:pt x="381762" y="2803906"/>
                  </a:cubicBezTo>
                  <a:lnTo>
                    <a:pt x="10317226" y="2803906"/>
                  </a:lnTo>
                  <a:cubicBezTo>
                    <a:pt x="10514076" y="2803906"/>
                    <a:pt x="10673588" y="2645410"/>
                    <a:pt x="10673588" y="2450084"/>
                  </a:cubicBezTo>
                  <a:lnTo>
                    <a:pt x="10673588" y="379222"/>
                  </a:lnTo>
                  <a:cubicBezTo>
                    <a:pt x="10673588" y="183896"/>
                    <a:pt x="10514076" y="25400"/>
                    <a:pt x="10317226" y="25400"/>
                  </a:cubicBezTo>
                  <a:lnTo>
                    <a:pt x="381762" y="25400"/>
                  </a:lnTo>
                  <a:lnTo>
                    <a:pt x="381762" y="12700"/>
                  </a:lnTo>
                  <a:lnTo>
                    <a:pt x="381762" y="25400"/>
                  </a:lnTo>
                  <a:cubicBezTo>
                    <a:pt x="184785" y="25400"/>
                    <a:pt x="25400" y="183896"/>
                    <a:pt x="25400" y="379222"/>
                  </a:cubicBezTo>
                  <a:close/>
                </a:path>
              </a:pathLst>
            </a:custGeom>
            <a:solidFill>
              <a:srgbClr val="F2B42D"/>
            </a:solidFill>
            <a:ln w="12700">
              <a:solidFill>
                <a:srgbClr val="000000"/>
              </a:solidFill>
            </a:ln>
          </p:spPr>
          <p:txBody>
            <a:bodyPr/>
            <a:lstStyle/>
            <a:p>
              <a:endParaRPr lang="he-IL"/>
            </a:p>
          </p:txBody>
        </p:sp>
      </p:grpSp>
      <p:grpSp>
        <p:nvGrpSpPr>
          <p:cNvPr id="10" name="Group 5">
            <a:extLst>
              <a:ext uri="{FF2B5EF4-FFF2-40B4-BE49-F238E27FC236}">
                <a16:creationId xmlns:a16="http://schemas.microsoft.com/office/drawing/2014/main" id="{340BAE8A-A4A6-CDCD-3B31-DA7913996EC5}"/>
              </a:ext>
            </a:extLst>
          </p:cNvPr>
          <p:cNvGrpSpPr/>
          <p:nvPr/>
        </p:nvGrpSpPr>
        <p:grpSpPr>
          <a:xfrm>
            <a:off x="1289417" y="3249350"/>
            <a:ext cx="549771" cy="549771"/>
            <a:chOff x="0" y="0"/>
            <a:chExt cx="733028" cy="733028"/>
          </a:xfrm>
        </p:grpSpPr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5008791B-95F4-D039-FA61-EF67C3FF35F9}"/>
                </a:ext>
              </a:extLst>
            </p:cNvPr>
            <p:cNvSpPr/>
            <p:nvPr/>
          </p:nvSpPr>
          <p:spPr>
            <a:xfrm>
              <a:off x="0" y="0"/>
              <a:ext cx="733044" cy="733044"/>
            </a:xfrm>
            <a:custGeom>
              <a:avLst/>
              <a:gdLst/>
              <a:ahLst/>
              <a:cxnLst/>
              <a:rect l="l" t="t" r="r" b="b"/>
              <a:pathLst>
                <a:path w="733044" h="733044">
                  <a:moveTo>
                    <a:pt x="0" y="366522"/>
                  </a:moveTo>
                  <a:cubicBezTo>
                    <a:pt x="0" y="164084"/>
                    <a:pt x="164084" y="0"/>
                    <a:pt x="366522" y="0"/>
                  </a:cubicBezTo>
                  <a:cubicBezTo>
                    <a:pt x="568960" y="0"/>
                    <a:pt x="733044" y="164084"/>
                    <a:pt x="733044" y="366522"/>
                  </a:cubicBezTo>
                  <a:cubicBezTo>
                    <a:pt x="733044" y="568960"/>
                    <a:pt x="568960" y="733044"/>
                    <a:pt x="366522" y="733044"/>
                  </a:cubicBezTo>
                  <a:cubicBezTo>
                    <a:pt x="164084" y="733044"/>
                    <a:pt x="0" y="568960"/>
                    <a:pt x="0" y="366522"/>
                  </a:cubicBezTo>
                  <a:close/>
                </a:path>
              </a:pathLst>
            </a:custGeom>
            <a:solidFill>
              <a:srgbClr val="8E6A1A"/>
            </a:solidFill>
            <a:ln w="12700">
              <a:solidFill>
                <a:srgbClr val="000000"/>
              </a:solidFill>
            </a:ln>
          </p:spPr>
          <p:txBody>
            <a:bodyPr/>
            <a:lstStyle/>
            <a:p>
              <a:endParaRPr lang="he-IL"/>
            </a:p>
          </p:txBody>
        </p:sp>
      </p:grpSp>
      <p:sp>
        <p:nvSpPr>
          <p:cNvPr id="12" name="Freeform 7" descr="preencoded.png">
            <a:extLst>
              <a:ext uri="{FF2B5EF4-FFF2-40B4-BE49-F238E27FC236}">
                <a16:creationId xmlns:a16="http://schemas.microsoft.com/office/drawing/2014/main" id="{1414778D-1F82-40FA-583F-01B246D5DB0F}"/>
              </a:ext>
            </a:extLst>
          </p:cNvPr>
          <p:cNvSpPr/>
          <p:nvPr/>
        </p:nvSpPr>
        <p:spPr>
          <a:xfrm>
            <a:off x="1440626" y="3400559"/>
            <a:ext cx="247352" cy="247353"/>
          </a:xfrm>
          <a:custGeom>
            <a:avLst/>
            <a:gdLst/>
            <a:ahLst/>
            <a:cxnLst/>
            <a:rect l="l" t="t" r="r" b="b"/>
            <a:pathLst>
              <a:path w="247352" h="247353">
                <a:moveTo>
                  <a:pt x="0" y="0"/>
                </a:moveTo>
                <a:lnTo>
                  <a:pt x="247353" y="0"/>
                </a:lnTo>
                <a:lnTo>
                  <a:pt x="247353" y="247353"/>
                </a:lnTo>
                <a:lnTo>
                  <a:pt x="0" y="24735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-11538" r="-11538"/>
            </a:stretch>
          </a:blipFill>
        </p:spPr>
        <p:txBody>
          <a:bodyPr/>
          <a:lstStyle/>
          <a:p>
            <a:endParaRPr lang="he-IL"/>
          </a:p>
        </p:txBody>
      </p:sp>
      <p:grpSp>
        <p:nvGrpSpPr>
          <p:cNvPr id="13" name="Group 8">
            <a:extLst>
              <a:ext uri="{FF2B5EF4-FFF2-40B4-BE49-F238E27FC236}">
                <a16:creationId xmlns:a16="http://schemas.microsoft.com/office/drawing/2014/main" id="{0404AAF3-14D4-92A2-1192-D2D851CC3A9F}"/>
              </a:ext>
            </a:extLst>
          </p:cNvPr>
          <p:cNvGrpSpPr/>
          <p:nvPr/>
        </p:nvGrpSpPr>
        <p:grpSpPr>
          <a:xfrm>
            <a:off x="9266009" y="3037568"/>
            <a:ext cx="8024366" cy="2121991"/>
            <a:chOff x="0" y="0"/>
            <a:chExt cx="10699155" cy="2829322"/>
          </a:xfrm>
        </p:grpSpPr>
        <p:sp>
          <p:nvSpPr>
            <p:cNvPr id="17" name="Freeform 9">
              <a:extLst>
                <a:ext uri="{FF2B5EF4-FFF2-40B4-BE49-F238E27FC236}">
                  <a16:creationId xmlns:a16="http://schemas.microsoft.com/office/drawing/2014/main" id="{86BF8133-B019-F264-4AE3-BB48DCC2A234}"/>
                </a:ext>
              </a:extLst>
            </p:cNvPr>
            <p:cNvSpPr/>
            <p:nvPr/>
          </p:nvSpPr>
          <p:spPr>
            <a:xfrm>
              <a:off x="12700" y="12700"/>
              <a:ext cx="10673842" cy="2803906"/>
            </a:xfrm>
            <a:custGeom>
              <a:avLst/>
              <a:gdLst/>
              <a:ahLst/>
              <a:cxnLst/>
              <a:rect l="l" t="t" r="r" b="b"/>
              <a:pathLst>
                <a:path w="10673842" h="2803906">
                  <a:moveTo>
                    <a:pt x="0" y="366522"/>
                  </a:moveTo>
                  <a:cubicBezTo>
                    <a:pt x="0" y="164084"/>
                    <a:pt x="165227" y="0"/>
                    <a:pt x="369062" y="0"/>
                  </a:cubicBezTo>
                  <a:lnTo>
                    <a:pt x="10304780" y="0"/>
                  </a:lnTo>
                  <a:cubicBezTo>
                    <a:pt x="10508615" y="0"/>
                    <a:pt x="10673842" y="164084"/>
                    <a:pt x="10673842" y="366522"/>
                  </a:cubicBezTo>
                  <a:lnTo>
                    <a:pt x="10673842" y="2437384"/>
                  </a:lnTo>
                  <a:cubicBezTo>
                    <a:pt x="10673842" y="2639822"/>
                    <a:pt x="10508615" y="2803906"/>
                    <a:pt x="10304780" y="2803906"/>
                  </a:cubicBezTo>
                  <a:lnTo>
                    <a:pt x="369062" y="2803906"/>
                  </a:lnTo>
                  <a:cubicBezTo>
                    <a:pt x="165227" y="2803906"/>
                    <a:pt x="0" y="2639822"/>
                    <a:pt x="0" y="2437384"/>
                  </a:cubicBezTo>
                  <a:close/>
                </a:path>
              </a:pathLst>
            </a:custGeom>
            <a:solidFill>
              <a:srgbClr val="1E1E1E"/>
            </a:solidFill>
            <a:ln w="12700">
              <a:solidFill>
                <a:srgbClr val="000000"/>
              </a:solidFill>
            </a:ln>
          </p:spPr>
          <p:txBody>
            <a:bodyPr/>
            <a:lstStyle/>
            <a:p>
              <a:endParaRPr lang="he-IL"/>
            </a:p>
          </p:txBody>
        </p:sp>
        <p:sp>
          <p:nvSpPr>
            <p:cNvPr id="18" name="Freeform 10">
              <a:extLst>
                <a:ext uri="{FF2B5EF4-FFF2-40B4-BE49-F238E27FC236}">
                  <a16:creationId xmlns:a16="http://schemas.microsoft.com/office/drawing/2014/main" id="{569CC643-DFDA-8134-0B6A-F45A04488FB5}"/>
                </a:ext>
              </a:extLst>
            </p:cNvPr>
            <p:cNvSpPr/>
            <p:nvPr/>
          </p:nvSpPr>
          <p:spPr>
            <a:xfrm>
              <a:off x="0" y="0"/>
              <a:ext cx="10699242" cy="2829306"/>
            </a:xfrm>
            <a:custGeom>
              <a:avLst/>
              <a:gdLst/>
              <a:ahLst/>
              <a:cxnLst/>
              <a:rect l="l" t="t" r="r" b="b"/>
              <a:pathLst>
                <a:path w="10699242" h="2829306">
                  <a:moveTo>
                    <a:pt x="0" y="379222"/>
                  </a:moveTo>
                  <a:cubicBezTo>
                    <a:pt x="0" y="169672"/>
                    <a:pt x="170942" y="0"/>
                    <a:pt x="381762" y="0"/>
                  </a:cubicBezTo>
                  <a:lnTo>
                    <a:pt x="10317480" y="0"/>
                  </a:lnTo>
                  <a:lnTo>
                    <a:pt x="10317480" y="12700"/>
                  </a:lnTo>
                  <a:lnTo>
                    <a:pt x="10317480" y="0"/>
                  </a:lnTo>
                  <a:cubicBezTo>
                    <a:pt x="10528174" y="0"/>
                    <a:pt x="10699242" y="169672"/>
                    <a:pt x="10699242" y="379222"/>
                  </a:cubicBezTo>
                  <a:lnTo>
                    <a:pt x="10686542" y="379222"/>
                  </a:lnTo>
                  <a:lnTo>
                    <a:pt x="10699242" y="379222"/>
                  </a:lnTo>
                  <a:lnTo>
                    <a:pt x="10699242" y="2450084"/>
                  </a:lnTo>
                  <a:lnTo>
                    <a:pt x="10686542" y="2450084"/>
                  </a:lnTo>
                  <a:lnTo>
                    <a:pt x="10699242" y="2450084"/>
                  </a:lnTo>
                  <a:cubicBezTo>
                    <a:pt x="10699242" y="2659634"/>
                    <a:pt x="10528300" y="2829306"/>
                    <a:pt x="10317480" y="2829306"/>
                  </a:cubicBezTo>
                  <a:lnTo>
                    <a:pt x="10317480" y="2816606"/>
                  </a:lnTo>
                  <a:lnTo>
                    <a:pt x="10317480" y="2829306"/>
                  </a:lnTo>
                  <a:lnTo>
                    <a:pt x="381762" y="2829306"/>
                  </a:lnTo>
                  <a:lnTo>
                    <a:pt x="381762" y="2816606"/>
                  </a:lnTo>
                  <a:lnTo>
                    <a:pt x="381762" y="2829306"/>
                  </a:lnTo>
                  <a:cubicBezTo>
                    <a:pt x="170942" y="2829306"/>
                    <a:pt x="0" y="2659634"/>
                    <a:pt x="0" y="2450084"/>
                  </a:cubicBezTo>
                  <a:lnTo>
                    <a:pt x="0" y="379222"/>
                  </a:lnTo>
                  <a:lnTo>
                    <a:pt x="12700" y="379222"/>
                  </a:lnTo>
                  <a:lnTo>
                    <a:pt x="0" y="379222"/>
                  </a:lnTo>
                  <a:moveTo>
                    <a:pt x="25400" y="379222"/>
                  </a:moveTo>
                  <a:lnTo>
                    <a:pt x="25400" y="2450084"/>
                  </a:lnTo>
                  <a:lnTo>
                    <a:pt x="12700" y="2450084"/>
                  </a:lnTo>
                  <a:lnTo>
                    <a:pt x="25400" y="2450084"/>
                  </a:lnTo>
                  <a:cubicBezTo>
                    <a:pt x="25400" y="2645410"/>
                    <a:pt x="184785" y="2803906"/>
                    <a:pt x="381762" y="2803906"/>
                  </a:cubicBezTo>
                  <a:lnTo>
                    <a:pt x="10317480" y="2803906"/>
                  </a:lnTo>
                  <a:cubicBezTo>
                    <a:pt x="10514330" y="2803906"/>
                    <a:pt x="10673842" y="2645410"/>
                    <a:pt x="10673842" y="2450084"/>
                  </a:cubicBezTo>
                  <a:lnTo>
                    <a:pt x="10673842" y="379222"/>
                  </a:lnTo>
                  <a:cubicBezTo>
                    <a:pt x="10673715" y="183896"/>
                    <a:pt x="10514330" y="25400"/>
                    <a:pt x="10317480" y="25400"/>
                  </a:cubicBezTo>
                  <a:lnTo>
                    <a:pt x="381762" y="25400"/>
                  </a:lnTo>
                  <a:lnTo>
                    <a:pt x="381762" y="12700"/>
                  </a:lnTo>
                  <a:lnTo>
                    <a:pt x="381762" y="25400"/>
                  </a:lnTo>
                  <a:cubicBezTo>
                    <a:pt x="184785" y="25400"/>
                    <a:pt x="25400" y="183896"/>
                    <a:pt x="25400" y="379222"/>
                  </a:cubicBezTo>
                  <a:close/>
                </a:path>
              </a:pathLst>
            </a:custGeom>
            <a:solidFill>
              <a:srgbClr val="F89A2B"/>
            </a:solidFill>
            <a:ln w="12700">
              <a:solidFill>
                <a:srgbClr val="000000"/>
              </a:solidFill>
            </a:ln>
          </p:spPr>
          <p:txBody>
            <a:bodyPr/>
            <a:lstStyle/>
            <a:p>
              <a:endParaRPr lang="he-IL"/>
            </a:p>
          </p:txBody>
        </p:sp>
      </p:grpSp>
      <p:grpSp>
        <p:nvGrpSpPr>
          <p:cNvPr id="19" name="Group 11">
            <a:extLst>
              <a:ext uri="{FF2B5EF4-FFF2-40B4-BE49-F238E27FC236}">
                <a16:creationId xmlns:a16="http://schemas.microsoft.com/office/drawing/2014/main" id="{DA3A7AB5-7A40-0378-0006-039F7BE56739}"/>
              </a:ext>
            </a:extLst>
          </p:cNvPr>
          <p:cNvGrpSpPr/>
          <p:nvPr/>
        </p:nvGrpSpPr>
        <p:grpSpPr>
          <a:xfrm>
            <a:off x="9477791" y="3249350"/>
            <a:ext cx="549771" cy="549771"/>
            <a:chOff x="0" y="0"/>
            <a:chExt cx="733028" cy="733028"/>
          </a:xfrm>
        </p:grpSpPr>
        <p:sp>
          <p:nvSpPr>
            <p:cNvPr id="20" name="Freeform 12">
              <a:extLst>
                <a:ext uri="{FF2B5EF4-FFF2-40B4-BE49-F238E27FC236}">
                  <a16:creationId xmlns:a16="http://schemas.microsoft.com/office/drawing/2014/main" id="{317AAB17-4BF4-206B-9FA7-8E2802E4BB75}"/>
                </a:ext>
              </a:extLst>
            </p:cNvPr>
            <p:cNvSpPr/>
            <p:nvPr/>
          </p:nvSpPr>
          <p:spPr>
            <a:xfrm>
              <a:off x="0" y="0"/>
              <a:ext cx="733044" cy="733044"/>
            </a:xfrm>
            <a:custGeom>
              <a:avLst/>
              <a:gdLst/>
              <a:ahLst/>
              <a:cxnLst/>
              <a:rect l="l" t="t" r="r" b="b"/>
              <a:pathLst>
                <a:path w="733044" h="733044">
                  <a:moveTo>
                    <a:pt x="0" y="366522"/>
                  </a:moveTo>
                  <a:cubicBezTo>
                    <a:pt x="0" y="164084"/>
                    <a:pt x="164084" y="0"/>
                    <a:pt x="366522" y="0"/>
                  </a:cubicBezTo>
                  <a:cubicBezTo>
                    <a:pt x="568960" y="0"/>
                    <a:pt x="733044" y="164084"/>
                    <a:pt x="733044" y="366522"/>
                  </a:cubicBezTo>
                  <a:cubicBezTo>
                    <a:pt x="733044" y="568960"/>
                    <a:pt x="568960" y="733044"/>
                    <a:pt x="366522" y="733044"/>
                  </a:cubicBezTo>
                  <a:cubicBezTo>
                    <a:pt x="164084" y="733044"/>
                    <a:pt x="0" y="568960"/>
                    <a:pt x="0" y="366522"/>
                  </a:cubicBezTo>
                  <a:close/>
                </a:path>
              </a:pathLst>
            </a:custGeom>
            <a:solidFill>
              <a:srgbClr val="F89A2B"/>
            </a:solidFill>
            <a:ln w="12700">
              <a:solidFill>
                <a:srgbClr val="000000"/>
              </a:solidFill>
            </a:ln>
          </p:spPr>
          <p:txBody>
            <a:bodyPr/>
            <a:lstStyle/>
            <a:p>
              <a:endParaRPr lang="he-IL"/>
            </a:p>
          </p:txBody>
        </p:sp>
      </p:grpSp>
      <p:sp>
        <p:nvSpPr>
          <p:cNvPr id="21" name="Freeform 13" descr="preencoded.png">
            <a:extLst>
              <a:ext uri="{FF2B5EF4-FFF2-40B4-BE49-F238E27FC236}">
                <a16:creationId xmlns:a16="http://schemas.microsoft.com/office/drawing/2014/main" id="{5917F4BA-1B16-422D-C1AE-CC951C42450A}"/>
              </a:ext>
            </a:extLst>
          </p:cNvPr>
          <p:cNvSpPr/>
          <p:nvPr/>
        </p:nvSpPr>
        <p:spPr>
          <a:xfrm>
            <a:off x="9629001" y="3400559"/>
            <a:ext cx="247352" cy="247353"/>
          </a:xfrm>
          <a:custGeom>
            <a:avLst/>
            <a:gdLst/>
            <a:ahLst/>
            <a:cxnLst/>
            <a:rect l="l" t="t" r="r" b="b"/>
            <a:pathLst>
              <a:path w="247352" h="247353">
                <a:moveTo>
                  <a:pt x="0" y="0"/>
                </a:moveTo>
                <a:lnTo>
                  <a:pt x="247353" y="0"/>
                </a:lnTo>
                <a:lnTo>
                  <a:pt x="247353" y="247353"/>
                </a:lnTo>
                <a:lnTo>
                  <a:pt x="0" y="24735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-9615" r="-9615"/>
            </a:stretch>
          </a:blipFill>
        </p:spPr>
        <p:txBody>
          <a:bodyPr/>
          <a:lstStyle/>
          <a:p>
            <a:endParaRPr lang="he-IL"/>
          </a:p>
        </p:txBody>
      </p:sp>
      <p:grpSp>
        <p:nvGrpSpPr>
          <p:cNvPr id="22" name="Group 14">
            <a:extLst>
              <a:ext uri="{FF2B5EF4-FFF2-40B4-BE49-F238E27FC236}">
                <a16:creationId xmlns:a16="http://schemas.microsoft.com/office/drawing/2014/main" id="{478A0713-6AE0-8D0C-F90A-2D8438F36B8E}"/>
              </a:ext>
            </a:extLst>
          </p:cNvPr>
          <p:cNvGrpSpPr/>
          <p:nvPr/>
        </p:nvGrpSpPr>
        <p:grpSpPr>
          <a:xfrm>
            <a:off x="1077635" y="5323717"/>
            <a:ext cx="8024217" cy="2121991"/>
            <a:chOff x="0" y="0"/>
            <a:chExt cx="10698957" cy="2829322"/>
          </a:xfrm>
        </p:grpSpPr>
        <p:sp>
          <p:nvSpPr>
            <p:cNvPr id="23" name="Freeform 15">
              <a:extLst>
                <a:ext uri="{FF2B5EF4-FFF2-40B4-BE49-F238E27FC236}">
                  <a16:creationId xmlns:a16="http://schemas.microsoft.com/office/drawing/2014/main" id="{9B050CE5-7654-65F1-0714-7627C9AD6509}"/>
                </a:ext>
              </a:extLst>
            </p:cNvPr>
            <p:cNvSpPr/>
            <p:nvPr/>
          </p:nvSpPr>
          <p:spPr>
            <a:xfrm>
              <a:off x="12700" y="12700"/>
              <a:ext cx="10673588" cy="2803906"/>
            </a:xfrm>
            <a:custGeom>
              <a:avLst/>
              <a:gdLst/>
              <a:ahLst/>
              <a:cxnLst/>
              <a:rect l="l" t="t" r="r" b="b"/>
              <a:pathLst>
                <a:path w="10673588" h="2803906">
                  <a:moveTo>
                    <a:pt x="0" y="366522"/>
                  </a:moveTo>
                  <a:cubicBezTo>
                    <a:pt x="0" y="164084"/>
                    <a:pt x="165227" y="0"/>
                    <a:pt x="369062" y="0"/>
                  </a:cubicBezTo>
                  <a:lnTo>
                    <a:pt x="10304526" y="0"/>
                  </a:lnTo>
                  <a:cubicBezTo>
                    <a:pt x="10508361" y="0"/>
                    <a:pt x="10673588" y="164084"/>
                    <a:pt x="10673588" y="366522"/>
                  </a:cubicBezTo>
                  <a:lnTo>
                    <a:pt x="10673588" y="2437384"/>
                  </a:lnTo>
                  <a:cubicBezTo>
                    <a:pt x="10673588" y="2639822"/>
                    <a:pt x="10508361" y="2803906"/>
                    <a:pt x="10304526" y="2803906"/>
                  </a:cubicBezTo>
                  <a:lnTo>
                    <a:pt x="369062" y="2803906"/>
                  </a:lnTo>
                  <a:cubicBezTo>
                    <a:pt x="165227" y="2803906"/>
                    <a:pt x="0" y="2639822"/>
                    <a:pt x="0" y="2437384"/>
                  </a:cubicBezTo>
                  <a:close/>
                </a:path>
              </a:pathLst>
            </a:custGeom>
            <a:solidFill>
              <a:srgbClr val="1E1E1E"/>
            </a:solidFill>
            <a:ln w="12700">
              <a:solidFill>
                <a:srgbClr val="000000"/>
              </a:solidFill>
            </a:ln>
          </p:spPr>
          <p:txBody>
            <a:bodyPr/>
            <a:lstStyle/>
            <a:p>
              <a:endParaRPr lang="he-IL"/>
            </a:p>
          </p:txBody>
        </p:sp>
        <p:sp>
          <p:nvSpPr>
            <p:cNvPr id="24" name="Freeform 16">
              <a:extLst>
                <a:ext uri="{FF2B5EF4-FFF2-40B4-BE49-F238E27FC236}">
                  <a16:creationId xmlns:a16="http://schemas.microsoft.com/office/drawing/2014/main" id="{035A1FBE-AC98-0804-98B0-6961A53F1B2C}"/>
                </a:ext>
              </a:extLst>
            </p:cNvPr>
            <p:cNvSpPr/>
            <p:nvPr/>
          </p:nvSpPr>
          <p:spPr>
            <a:xfrm>
              <a:off x="0" y="0"/>
              <a:ext cx="10698988" cy="2829306"/>
            </a:xfrm>
            <a:custGeom>
              <a:avLst/>
              <a:gdLst/>
              <a:ahLst/>
              <a:cxnLst/>
              <a:rect l="l" t="t" r="r" b="b"/>
              <a:pathLst>
                <a:path w="10698988" h="2829306">
                  <a:moveTo>
                    <a:pt x="0" y="379222"/>
                  </a:moveTo>
                  <a:cubicBezTo>
                    <a:pt x="0" y="169672"/>
                    <a:pt x="170942" y="0"/>
                    <a:pt x="381762" y="0"/>
                  </a:cubicBezTo>
                  <a:lnTo>
                    <a:pt x="10317226" y="0"/>
                  </a:lnTo>
                  <a:lnTo>
                    <a:pt x="10317226" y="12700"/>
                  </a:lnTo>
                  <a:lnTo>
                    <a:pt x="10317226" y="0"/>
                  </a:lnTo>
                  <a:cubicBezTo>
                    <a:pt x="10527919" y="0"/>
                    <a:pt x="10698988" y="169672"/>
                    <a:pt x="10698988" y="379222"/>
                  </a:cubicBezTo>
                  <a:lnTo>
                    <a:pt x="10686288" y="379222"/>
                  </a:lnTo>
                  <a:lnTo>
                    <a:pt x="10698988" y="379222"/>
                  </a:lnTo>
                  <a:lnTo>
                    <a:pt x="10698988" y="2450084"/>
                  </a:lnTo>
                  <a:lnTo>
                    <a:pt x="10686288" y="2450084"/>
                  </a:lnTo>
                  <a:lnTo>
                    <a:pt x="10698988" y="2450084"/>
                  </a:lnTo>
                  <a:cubicBezTo>
                    <a:pt x="10698988" y="2659634"/>
                    <a:pt x="10528046" y="2829306"/>
                    <a:pt x="10317226" y="2829306"/>
                  </a:cubicBezTo>
                  <a:lnTo>
                    <a:pt x="10317226" y="2816606"/>
                  </a:lnTo>
                  <a:lnTo>
                    <a:pt x="10317226" y="2829306"/>
                  </a:lnTo>
                  <a:lnTo>
                    <a:pt x="381762" y="2829306"/>
                  </a:lnTo>
                  <a:lnTo>
                    <a:pt x="381762" y="2816606"/>
                  </a:lnTo>
                  <a:lnTo>
                    <a:pt x="381762" y="2829306"/>
                  </a:lnTo>
                  <a:cubicBezTo>
                    <a:pt x="170942" y="2829306"/>
                    <a:pt x="0" y="2659634"/>
                    <a:pt x="0" y="2450084"/>
                  </a:cubicBezTo>
                  <a:lnTo>
                    <a:pt x="0" y="379222"/>
                  </a:lnTo>
                  <a:lnTo>
                    <a:pt x="12700" y="379222"/>
                  </a:lnTo>
                  <a:lnTo>
                    <a:pt x="0" y="379222"/>
                  </a:lnTo>
                  <a:moveTo>
                    <a:pt x="25400" y="379222"/>
                  </a:moveTo>
                  <a:lnTo>
                    <a:pt x="25400" y="2450084"/>
                  </a:lnTo>
                  <a:lnTo>
                    <a:pt x="12700" y="2450084"/>
                  </a:lnTo>
                  <a:lnTo>
                    <a:pt x="25400" y="2450084"/>
                  </a:lnTo>
                  <a:cubicBezTo>
                    <a:pt x="25400" y="2645410"/>
                    <a:pt x="184785" y="2803906"/>
                    <a:pt x="381762" y="2803906"/>
                  </a:cubicBezTo>
                  <a:lnTo>
                    <a:pt x="10317226" y="2803906"/>
                  </a:lnTo>
                  <a:cubicBezTo>
                    <a:pt x="10514076" y="2803906"/>
                    <a:pt x="10673588" y="2645410"/>
                    <a:pt x="10673588" y="2450084"/>
                  </a:cubicBezTo>
                  <a:lnTo>
                    <a:pt x="10673588" y="379222"/>
                  </a:lnTo>
                  <a:cubicBezTo>
                    <a:pt x="10673588" y="183896"/>
                    <a:pt x="10514076" y="25400"/>
                    <a:pt x="10317226" y="25400"/>
                  </a:cubicBezTo>
                  <a:lnTo>
                    <a:pt x="381762" y="25400"/>
                  </a:lnTo>
                  <a:lnTo>
                    <a:pt x="381762" y="12700"/>
                  </a:lnTo>
                  <a:lnTo>
                    <a:pt x="381762" y="25400"/>
                  </a:lnTo>
                  <a:cubicBezTo>
                    <a:pt x="184785" y="25400"/>
                    <a:pt x="25400" y="183896"/>
                    <a:pt x="25400" y="379222"/>
                  </a:cubicBezTo>
                  <a:close/>
                </a:path>
              </a:pathLst>
            </a:custGeom>
            <a:solidFill>
              <a:srgbClr val="DD785E"/>
            </a:solidFill>
            <a:ln w="12700">
              <a:solidFill>
                <a:srgbClr val="000000"/>
              </a:solidFill>
            </a:ln>
          </p:spPr>
          <p:txBody>
            <a:bodyPr/>
            <a:lstStyle/>
            <a:p>
              <a:endParaRPr lang="he-IL"/>
            </a:p>
          </p:txBody>
        </p:sp>
      </p:grpSp>
      <p:grpSp>
        <p:nvGrpSpPr>
          <p:cNvPr id="25" name="Group 17">
            <a:extLst>
              <a:ext uri="{FF2B5EF4-FFF2-40B4-BE49-F238E27FC236}">
                <a16:creationId xmlns:a16="http://schemas.microsoft.com/office/drawing/2014/main" id="{892115B7-8B7A-578C-823C-0098F41DB39B}"/>
              </a:ext>
            </a:extLst>
          </p:cNvPr>
          <p:cNvGrpSpPr/>
          <p:nvPr/>
        </p:nvGrpSpPr>
        <p:grpSpPr>
          <a:xfrm>
            <a:off x="1289417" y="5535499"/>
            <a:ext cx="549771" cy="549771"/>
            <a:chOff x="0" y="0"/>
            <a:chExt cx="733028" cy="733028"/>
          </a:xfrm>
        </p:grpSpPr>
        <p:sp>
          <p:nvSpPr>
            <p:cNvPr id="26" name="Freeform 18">
              <a:extLst>
                <a:ext uri="{FF2B5EF4-FFF2-40B4-BE49-F238E27FC236}">
                  <a16:creationId xmlns:a16="http://schemas.microsoft.com/office/drawing/2014/main" id="{250B7089-9B93-8156-F214-1E6AF82319EE}"/>
                </a:ext>
              </a:extLst>
            </p:cNvPr>
            <p:cNvSpPr/>
            <p:nvPr/>
          </p:nvSpPr>
          <p:spPr>
            <a:xfrm>
              <a:off x="0" y="0"/>
              <a:ext cx="733044" cy="733044"/>
            </a:xfrm>
            <a:custGeom>
              <a:avLst/>
              <a:gdLst/>
              <a:ahLst/>
              <a:cxnLst/>
              <a:rect l="l" t="t" r="r" b="b"/>
              <a:pathLst>
                <a:path w="733044" h="733044">
                  <a:moveTo>
                    <a:pt x="0" y="366522"/>
                  </a:moveTo>
                  <a:cubicBezTo>
                    <a:pt x="0" y="164084"/>
                    <a:pt x="164084" y="0"/>
                    <a:pt x="366522" y="0"/>
                  </a:cubicBezTo>
                  <a:cubicBezTo>
                    <a:pt x="568960" y="0"/>
                    <a:pt x="733044" y="164084"/>
                    <a:pt x="733044" y="366522"/>
                  </a:cubicBezTo>
                  <a:cubicBezTo>
                    <a:pt x="733044" y="568960"/>
                    <a:pt x="568960" y="733044"/>
                    <a:pt x="366522" y="733044"/>
                  </a:cubicBezTo>
                  <a:cubicBezTo>
                    <a:pt x="164084" y="733044"/>
                    <a:pt x="0" y="568960"/>
                    <a:pt x="0" y="366522"/>
                  </a:cubicBezTo>
                  <a:close/>
                </a:path>
              </a:pathLst>
            </a:custGeom>
            <a:solidFill>
              <a:srgbClr val="DD785E"/>
            </a:solidFill>
            <a:ln w="12700">
              <a:solidFill>
                <a:srgbClr val="000000"/>
              </a:solidFill>
            </a:ln>
          </p:spPr>
          <p:txBody>
            <a:bodyPr/>
            <a:lstStyle/>
            <a:p>
              <a:endParaRPr lang="he-IL"/>
            </a:p>
          </p:txBody>
        </p:sp>
      </p:grpSp>
      <p:sp>
        <p:nvSpPr>
          <p:cNvPr id="27" name="Freeform 19" descr="preencoded.png">
            <a:extLst>
              <a:ext uri="{FF2B5EF4-FFF2-40B4-BE49-F238E27FC236}">
                <a16:creationId xmlns:a16="http://schemas.microsoft.com/office/drawing/2014/main" id="{9A1D550F-01E7-5EFB-9452-C26EEE7A04BA}"/>
              </a:ext>
            </a:extLst>
          </p:cNvPr>
          <p:cNvSpPr/>
          <p:nvPr/>
        </p:nvSpPr>
        <p:spPr>
          <a:xfrm>
            <a:off x="1440626" y="5686709"/>
            <a:ext cx="247352" cy="247353"/>
          </a:xfrm>
          <a:custGeom>
            <a:avLst/>
            <a:gdLst/>
            <a:ahLst/>
            <a:cxnLst/>
            <a:rect l="l" t="t" r="r" b="b"/>
            <a:pathLst>
              <a:path w="247352" h="247353">
                <a:moveTo>
                  <a:pt x="0" y="0"/>
                </a:moveTo>
                <a:lnTo>
                  <a:pt x="247353" y="0"/>
                </a:lnTo>
                <a:lnTo>
                  <a:pt x="247353" y="247353"/>
                </a:lnTo>
                <a:lnTo>
                  <a:pt x="0" y="24735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he-IL"/>
          </a:p>
        </p:txBody>
      </p:sp>
      <p:grpSp>
        <p:nvGrpSpPr>
          <p:cNvPr id="28" name="Group 20">
            <a:extLst>
              <a:ext uri="{FF2B5EF4-FFF2-40B4-BE49-F238E27FC236}">
                <a16:creationId xmlns:a16="http://schemas.microsoft.com/office/drawing/2014/main" id="{B3556E76-92E5-A658-3591-33644C31771D}"/>
              </a:ext>
            </a:extLst>
          </p:cNvPr>
          <p:cNvGrpSpPr/>
          <p:nvPr/>
        </p:nvGrpSpPr>
        <p:grpSpPr>
          <a:xfrm>
            <a:off x="9266009" y="5323717"/>
            <a:ext cx="8024366" cy="2121991"/>
            <a:chOff x="0" y="0"/>
            <a:chExt cx="10699155" cy="2829322"/>
          </a:xfrm>
        </p:grpSpPr>
        <p:sp>
          <p:nvSpPr>
            <p:cNvPr id="29" name="Freeform 21">
              <a:extLst>
                <a:ext uri="{FF2B5EF4-FFF2-40B4-BE49-F238E27FC236}">
                  <a16:creationId xmlns:a16="http://schemas.microsoft.com/office/drawing/2014/main" id="{93B1FE40-0966-F564-9EB2-BA72072B0D2E}"/>
                </a:ext>
              </a:extLst>
            </p:cNvPr>
            <p:cNvSpPr/>
            <p:nvPr/>
          </p:nvSpPr>
          <p:spPr>
            <a:xfrm>
              <a:off x="12700" y="12700"/>
              <a:ext cx="10673842" cy="2803906"/>
            </a:xfrm>
            <a:custGeom>
              <a:avLst/>
              <a:gdLst/>
              <a:ahLst/>
              <a:cxnLst/>
              <a:rect l="l" t="t" r="r" b="b"/>
              <a:pathLst>
                <a:path w="10673842" h="2803906">
                  <a:moveTo>
                    <a:pt x="0" y="366522"/>
                  </a:moveTo>
                  <a:cubicBezTo>
                    <a:pt x="0" y="164084"/>
                    <a:pt x="165227" y="0"/>
                    <a:pt x="369062" y="0"/>
                  </a:cubicBezTo>
                  <a:lnTo>
                    <a:pt x="10304780" y="0"/>
                  </a:lnTo>
                  <a:cubicBezTo>
                    <a:pt x="10508615" y="0"/>
                    <a:pt x="10673842" y="164084"/>
                    <a:pt x="10673842" y="366522"/>
                  </a:cubicBezTo>
                  <a:lnTo>
                    <a:pt x="10673842" y="2437384"/>
                  </a:lnTo>
                  <a:cubicBezTo>
                    <a:pt x="10673842" y="2639822"/>
                    <a:pt x="10508615" y="2803906"/>
                    <a:pt x="10304780" y="2803906"/>
                  </a:cubicBezTo>
                  <a:lnTo>
                    <a:pt x="369062" y="2803906"/>
                  </a:lnTo>
                  <a:cubicBezTo>
                    <a:pt x="165227" y="2803906"/>
                    <a:pt x="0" y="2639822"/>
                    <a:pt x="0" y="2437384"/>
                  </a:cubicBezTo>
                  <a:close/>
                </a:path>
              </a:pathLst>
            </a:custGeom>
            <a:solidFill>
              <a:srgbClr val="1E1E1E"/>
            </a:solidFill>
            <a:ln w="12700">
              <a:solidFill>
                <a:srgbClr val="000000"/>
              </a:solidFill>
            </a:ln>
          </p:spPr>
          <p:txBody>
            <a:bodyPr/>
            <a:lstStyle/>
            <a:p>
              <a:endParaRPr lang="he-IL"/>
            </a:p>
          </p:txBody>
        </p:sp>
        <p:sp>
          <p:nvSpPr>
            <p:cNvPr id="30" name="Freeform 22">
              <a:extLst>
                <a:ext uri="{FF2B5EF4-FFF2-40B4-BE49-F238E27FC236}">
                  <a16:creationId xmlns:a16="http://schemas.microsoft.com/office/drawing/2014/main" id="{2F3CEEBA-0AD2-7674-95DF-C67B668902BC}"/>
                </a:ext>
              </a:extLst>
            </p:cNvPr>
            <p:cNvSpPr/>
            <p:nvPr/>
          </p:nvSpPr>
          <p:spPr>
            <a:xfrm>
              <a:off x="0" y="0"/>
              <a:ext cx="10699242" cy="2829306"/>
            </a:xfrm>
            <a:custGeom>
              <a:avLst/>
              <a:gdLst/>
              <a:ahLst/>
              <a:cxnLst/>
              <a:rect l="l" t="t" r="r" b="b"/>
              <a:pathLst>
                <a:path w="10699242" h="2829306">
                  <a:moveTo>
                    <a:pt x="0" y="379222"/>
                  </a:moveTo>
                  <a:cubicBezTo>
                    <a:pt x="0" y="169672"/>
                    <a:pt x="170942" y="0"/>
                    <a:pt x="381762" y="0"/>
                  </a:cubicBezTo>
                  <a:lnTo>
                    <a:pt x="10317480" y="0"/>
                  </a:lnTo>
                  <a:lnTo>
                    <a:pt x="10317480" y="12700"/>
                  </a:lnTo>
                  <a:lnTo>
                    <a:pt x="10317480" y="0"/>
                  </a:lnTo>
                  <a:cubicBezTo>
                    <a:pt x="10528174" y="0"/>
                    <a:pt x="10699242" y="169672"/>
                    <a:pt x="10699242" y="379222"/>
                  </a:cubicBezTo>
                  <a:lnTo>
                    <a:pt x="10686542" y="379222"/>
                  </a:lnTo>
                  <a:lnTo>
                    <a:pt x="10699242" y="379222"/>
                  </a:lnTo>
                  <a:lnTo>
                    <a:pt x="10699242" y="2450084"/>
                  </a:lnTo>
                  <a:lnTo>
                    <a:pt x="10686542" y="2450084"/>
                  </a:lnTo>
                  <a:lnTo>
                    <a:pt x="10699242" y="2450084"/>
                  </a:lnTo>
                  <a:cubicBezTo>
                    <a:pt x="10699242" y="2659634"/>
                    <a:pt x="10528300" y="2829306"/>
                    <a:pt x="10317480" y="2829306"/>
                  </a:cubicBezTo>
                  <a:lnTo>
                    <a:pt x="10317480" y="2816606"/>
                  </a:lnTo>
                  <a:lnTo>
                    <a:pt x="10317480" y="2829306"/>
                  </a:lnTo>
                  <a:lnTo>
                    <a:pt x="381762" y="2829306"/>
                  </a:lnTo>
                  <a:lnTo>
                    <a:pt x="381762" y="2816606"/>
                  </a:lnTo>
                  <a:lnTo>
                    <a:pt x="381762" y="2829306"/>
                  </a:lnTo>
                  <a:cubicBezTo>
                    <a:pt x="170942" y="2829306"/>
                    <a:pt x="0" y="2659634"/>
                    <a:pt x="0" y="2450084"/>
                  </a:cubicBezTo>
                  <a:lnTo>
                    <a:pt x="0" y="379222"/>
                  </a:lnTo>
                  <a:lnTo>
                    <a:pt x="12700" y="379222"/>
                  </a:lnTo>
                  <a:lnTo>
                    <a:pt x="0" y="379222"/>
                  </a:lnTo>
                  <a:moveTo>
                    <a:pt x="25400" y="379222"/>
                  </a:moveTo>
                  <a:lnTo>
                    <a:pt x="25400" y="2450084"/>
                  </a:lnTo>
                  <a:lnTo>
                    <a:pt x="12700" y="2450084"/>
                  </a:lnTo>
                  <a:lnTo>
                    <a:pt x="25400" y="2450084"/>
                  </a:lnTo>
                  <a:cubicBezTo>
                    <a:pt x="25400" y="2645410"/>
                    <a:pt x="184785" y="2803906"/>
                    <a:pt x="381762" y="2803906"/>
                  </a:cubicBezTo>
                  <a:lnTo>
                    <a:pt x="10317480" y="2803906"/>
                  </a:lnTo>
                  <a:cubicBezTo>
                    <a:pt x="10514330" y="2803906"/>
                    <a:pt x="10673842" y="2645410"/>
                    <a:pt x="10673842" y="2450084"/>
                  </a:cubicBezTo>
                  <a:lnTo>
                    <a:pt x="10673842" y="379222"/>
                  </a:lnTo>
                  <a:cubicBezTo>
                    <a:pt x="10673715" y="183896"/>
                    <a:pt x="10514330" y="25400"/>
                    <a:pt x="10317480" y="25400"/>
                  </a:cubicBezTo>
                  <a:lnTo>
                    <a:pt x="381762" y="25400"/>
                  </a:lnTo>
                  <a:lnTo>
                    <a:pt x="381762" y="12700"/>
                  </a:lnTo>
                  <a:lnTo>
                    <a:pt x="381762" y="25400"/>
                  </a:lnTo>
                  <a:cubicBezTo>
                    <a:pt x="184785" y="25400"/>
                    <a:pt x="25400" y="183896"/>
                    <a:pt x="25400" y="379222"/>
                  </a:cubicBezTo>
                  <a:close/>
                </a:path>
              </a:pathLst>
            </a:custGeom>
            <a:solidFill>
              <a:srgbClr val="374262"/>
            </a:solidFill>
            <a:ln w="12700">
              <a:solidFill>
                <a:srgbClr val="000000"/>
              </a:solidFill>
            </a:ln>
          </p:spPr>
          <p:txBody>
            <a:bodyPr/>
            <a:lstStyle/>
            <a:p>
              <a:endParaRPr lang="he-IL"/>
            </a:p>
          </p:txBody>
        </p:sp>
      </p:grpSp>
      <p:grpSp>
        <p:nvGrpSpPr>
          <p:cNvPr id="31" name="Group 23">
            <a:extLst>
              <a:ext uri="{FF2B5EF4-FFF2-40B4-BE49-F238E27FC236}">
                <a16:creationId xmlns:a16="http://schemas.microsoft.com/office/drawing/2014/main" id="{94911F43-0F69-6DB1-7141-57E47993215C}"/>
              </a:ext>
            </a:extLst>
          </p:cNvPr>
          <p:cNvGrpSpPr/>
          <p:nvPr/>
        </p:nvGrpSpPr>
        <p:grpSpPr>
          <a:xfrm>
            <a:off x="9477791" y="5535499"/>
            <a:ext cx="549771" cy="549771"/>
            <a:chOff x="0" y="0"/>
            <a:chExt cx="733028" cy="733028"/>
          </a:xfrm>
        </p:grpSpPr>
        <p:sp>
          <p:nvSpPr>
            <p:cNvPr id="32" name="Freeform 24">
              <a:extLst>
                <a:ext uri="{FF2B5EF4-FFF2-40B4-BE49-F238E27FC236}">
                  <a16:creationId xmlns:a16="http://schemas.microsoft.com/office/drawing/2014/main" id="{80DD0476-522A-593B-39A8-B45A1E3FC457}"/>
                </a:ext>
              </a:extLst>
            </p:cNvPr>
            <p:cNvSpPr/>
            <p:nvPr/>
          </p:nvSpPr>
          <p:spPr>
            <a:xfrm>
              <a:off x="0" y="0"/>
              <a:ext cx="733044" cy="733044"/>
            </a:xfrm>
            <a:custGeom>
              <a:avLst/>
              <a:gdLst/>
              <a:ahLst/>
              <a:cxnLst/>
              <a:rect l="l" t="t" r="r" b="b"/>
              <a:pathLst>
                <a:path w="733044" h="733044">
                  <a:moveTo>
                    <a:pt x="0" y="366522"/>
                  </a:moveTo>
                  <a:cubicBezTo>
                    <a:pt x="0" y="164084"/>
                    <a:pt x="164084" y="0"/>
                    <a:pt x="366522" y="0"/>
                  </a:cubicBezTo>
                  <a:cubicBezTo>
                    <a:pt x="568960" y="0"/>
                    <a:pt x="733044" y="164084"/>
                    <a:pt x="733044" y="366522"/>
                  </a:cubicBezTo>
                  <a:cubicBezTo>
                    <a:pt x="733044" y="568960"/>
                    <a:pt x="568960" y="733044"/>
                    <a:pt x="366522" y="733044"/>
                  </a:cubicBezTo>
                  <a:cubicBezTo>
                    <a:pt x="164084" y="733044"/>
                    <a:pt x="0" y="568960"/>
                    <a:pt x="0" y="366522"/>
                  </a:cubicBezTo>
                  <a:close/>
                </a:path>
              </a:pathLst>
            </a:custGeom>
            <a:solidFill>
              <a:srgbClr val="374262"/>
            </a:solidFill>
            <a:ln w="12700">
              <a:solidFill>
                <a:srgbClr val="000000"/>
              </a:solidFill>
            </a:ln>
          </p:spPr>
          <p:txBody>
            <a:bodyPr/>
            <a:lstStyle/>
            <a:p>
              <a:endParaRPr lang="he-IL"/>
            </a:p>
          </p:txBody>
        </p:sp>
      </p:grpSp>
      <p:sp>
        <p:nvSpPr>
          <p:cNvPr id="33" name="Freeform 25" descr="preencoded.png">
            <a:extLst>
              <a:ext uri="{FF2B5EF4-FFF2-40B4-BE49-F238E27FC236}">
                <a16:creationId xmlns:a16="http://schemas.microsoft.com/office/drawing/2014/main" id="{3B475EF1-50D6-988D-7926-AE548A09DB04}"/>
              </a:ext>
            </a:extLst>
          </p:cNvPr>
          <p:cNvSpPr/>
          <p:nvPr/>
        </p:nvSpPr>
        <p:spPr>
          <a:xfrm>
            <a:off x="9629001" y="5686709"/>
            <a:ext cx="247352" cy="247353"/>
          </a:xfrm>
          <a:custGeom>
            <a:avLst/>
            <a:gdLst/>
            <a:ahLst/>
            <a:cxnLst/>
            <a:rect l="l" t="t" r="r" b="b"/>
            <a:pathLst>
              <a:path w="247352" h="247353">
                <a:moveTo>
                  <a:pt x="0" y="0"/>
                </a:moveTo>
                <a:lnTo>
                  <a:pt x="247353" y="0"/>
                </a:lnTo>
                <a:lnTo>
                  <a:pt x="247353" y="247353"/>
                </a:lnTo>
                <a:lnTo>
                  <a:pt x="0" y="247353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t="-11538" b="-11538"/>
            </a:stretch>
          </a:blipFill>
        </p:spPr>
        <p:txBody>
          <a:bodyPr/>
          <a:lstStyle/>
          <a:p>
            <a:endParaRPr lang="he-IL"/>
          </a:p>
        </p:txBody>
      </p:sp>
      <p:sp>
        <p:nvSpPr>
          <p:cNvPr id="34" name="Freeform 26">
            <a:extLst>
              <a:ext uri="{FF2B5EF4-FFF2-40B4-BE49-F238E27FC236}">
                <a16:creationId xmlns:a16="http://schemas.microsoft.com/office/drawing/2014/main" id="{9828FCB8-B573-49A7-3FA4-4FA551A02B8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-152400" y="0"/>
            <a:ext cx="18497144" cy="10385686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alphaModFix amt="39000"/>
            </a:blip>
            <a:stretch>
              <a:fillRect/>
            </a:stretch>
          </a:blipFill>
        </p:spPr>
        <p:txBody>
          <a:bodyPr/>
          <a:lstStyle/>
          <a:p>
            <a:endParaRPr lang="he-IL"/>
          </a:p>
        </p:txBody>
      </p:sp>
      <p:sp>
        <p:nvSpPr>
          <p:cNvPr id="38" name="TextBox 30">
            <a:extLst>
              <a:ext uri="{FF2B5EF4-FFF2-40B4-BE49-F238E27FC236}">
                <a16:creationId xmlns:a16="http://schemas.microsoft.com/office/drawing/2014/main" id="{D11D1823-C329-5E4C-7394-6DDA4D6D822D}"/>
              </a:ext>
            </a:extLst>
          </p:cNvPr>
          <p:cNvSpPr txBox="1"/>
          <p:nvPr/>
        </p:nvSpPr>
        <p:spPr>
          <a:xfrm>
            <a:off x="1059180" y="774166"/>
            <a:ext cx="5462617" cy="5127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4062"/>
              </a:lnSpc>
              <a:spcBef>
                <a:spcPct val="0"/>
              </a:spcBef>
            </a:pPr>
            <a:r>
              <a:rPr lang="en-US" sz="3249" b="1">
                <a:solidFill>
                  <a:srgbClr val="FFFFFF"/>
                </a:solidFill>
                <a:latin typeface="Inter Bold"/>
                <a:ea typeface="Inter Bold"/>
                <a:cs typeface="Inter Bold"/>
                <a:sym typeface="Inter Bold"/>
              </a:rPr>
              <a:t>text font inter 32 p bold</a:t>
            </a:r>
          </a:p>
        </p:txBody>
      </p:sp>
      <p:sp>
        <p:nvSpPr>
          <p:cNvPr id="39" name="TextBox 31">
            <a:extLst>
              <a:ext uri="{FF2B5EF4-FFF2-40B4-BE49-F238E27FC236}">
                <a16:creationId xmlns:a16="http://schemas.microsoft.com/office/drawing/2014/main" id="{8CC75557-4DB7-CFC8-8BDA-1AA14A5FEBB2}"/>
              </a:ext>
            </a:extLst>
          </p:cNvPr>
          <p:cNvSpPr txBox="1"/>
          <p:nvPr/>
        </p:nvSpPr>
        <p:spPr>
          <a:xfrm>
            <a:off x="1077635" y="1648778"/>
            <a:ext cx="16193690" cy="4287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614"/>
              </a:lnSpc>
            </a:pPr>
            <a:r>
              <a:rPr lang="en-US" sz="2199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  <a:t>text font inter 32</a:t>
            </a:r>
          </a:p>
        </p:txBody>
      </p:sp>
      <p:sp>
        <p:nvSpPr>
          <p:cNvPr id="40" name="TextBox 32">
            <a:extLst>
              <a:ext uri="{FF2B5EF4-FFF2-40B4-BE49-F238E27FC236}">
                <a16:creationId xmlns:a16="http://schemas.microsoft.com/office/drawing/2014/main" id="{50A2B7BB-C01B-4400-11DB-FEE964A4A431}"/>
              </a:ext>
            </a:extLst>
          </p:cNvPr>
          <p:cNvSpPr txBox="1"/>
          <p:nvPr/>
        </p:nvSpPr>
        <p:spPr>
          <a:xfrm>
            <a:off x="2121426" y="3400559"/>
            <a:ext cx="4851933" cy="3271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88"/>
              </a:lnSpc>
            </a:pPr>
            <a:r>
              <a:rPr lang="en-US" sz="2199" b="1">
                <a:solidFill>
                  <a:srgbClr val="FFFFFF"/>
                </a:solidFill>
                <a:latin typeface="Inter Bold"/>
                <a:ea typeface="Inter Bold"/>
                <a:cs typeface="Inter Bold"/>
                <a:sym typeface="Inter Bold"/>
              </a:rPr>
              <a:t>text font inter 22p</a:t>
            </a:r>
          </a:p>
        </p:txBody>
      </p:sp>
      <p:sp>
        <p:nvSpPr>
          <p:cNvPr id="41" name="TextBox 33">
            <a:extLst>
              <a:ext uri="{FF2B5EF4-FFF2-40B4-BE49-F238E27FC236}">
                <a16:creationId xmlns:a16="http://schemas.microsoft.com/office/drawing/2014/main" id="{CD998444-44E8-7142-214C-EA6F926DC899}"/>
              </a:ext>
            </a:extLst>
          </p:cNvPr>
          <p:cNvSpPr txBox="1"/>
          <p:nvPr/>
        </p:nvSpPr>
        <p:spPr>
          <a:xfrm>
            <a:off x="1289417" y="3856272"/>
            <a:ext cx="7600652" cy="11550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130"/>
              </a:lnSpc>
            </a:pPr>
            <a:r>
              <a:rPr lang="en-US" sz="200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  <a:t>text font inter 20p</a:t>
            </a:r>
          </a:p>
          <a:p>
            <a:pPr algn="l">
              <a:lnSpc>
                <a:spcPts val="3130"/>
              </a:lnSpc>
            </a:pPr>
            <a:r>
              <a:rPr lang="he-IL" sz="200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  <a:rtl/>
              </a:rPr>
              <a:t>מסגרת חרדל</a:t>
            </a:r>
          </a:p>
          <a:p>
            <a:pPr algn="l">
              <a:lnSpc>
                <a:spcPts val="3130"/>
              </a:lnSpc>
            </a:pPr>
            <a:r>
              <a:rPr lang="en-US" sz="200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  <a:t>#8e6a1a</a:t>
            </a:r>
          </a:p>
        </p:txBody>
      </p:sp>
      <p:sp>
        <p:nvSpPr>
          <p:cNvPr id="42" name="TextBox 34">
            <a:extLst>
              <a:ext uri="{FF2B5EF4-FFF2-40B4-BE49-F238E27FC236}">
                <a16:creationId xmlns:a16="http://schemas.microsoft.com/office/drawing/2014/main" id="{62580962-7937-220E-D6FD-F70D07F36B98}"/>
              </a:ext>
            </a:extLst>
          </p:cNvPr>
          <p:cNvSpPr txBox="1"/>
          <p:nvPr/>
        </p:nvSpPr>
        <p:spPr>
          <a:xfrm>
            <a:off x="10399037" y="3400559"/>
            <a:ext cx="5133592" cy="3271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88"/>
              </a:lnSpc>
            </a:pPr>
            <a:r>
              <a:rPr lang="en-US" sz="2199" b="1">
                <a:solidFill>
                  <a:srgbClr val="FFFFFF"/>
                </a:solidFill>
                <a:latin typeface="Inter Bold"/>
                <a:ea typeface="Inter Bold"/>
                <a:cs typeface="Inter Bold"/>
                <a:sym typeface="Inter Bold"/>
              </a:rPr>
              <a:t>text font inter 22p</a:t>
            </a:r>
          </a:p>
        </p:txBody>
      </p:sp>
      <p:sp>
        <p:nvSpPr>
          <p:cNvPr id="43" name="TextBox 35">
            <a:extLst>
              <a:ext uri="{FF2B5EF4-FFF2-40B4-BE49-F238E27FC236}">
                <a16:creationId xmlns:a16="http://schemas.microsoft.com/office/drawing/2014/main" id="{C6042D81-73F3-0DBE-AD85-641C86100577}"/>
              </a:ext>
            </a:extLst>
          </p:cNvPr>
          <p:cNvSpPr txBox="1"/>
          <p:nvPr/>
        </p:nvSpPr>
        <p:spPr>
          <a:xfrm>
            <a:off x="9477791" y="4022364"/>
            <a:ext cx="7600801" cy="7645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130"/>
              </a:lnSpc>
            </a:pPr>
            <a:r>
              <a:rPr lang="en-US" sz="200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  <a:t>text font inter 20p</a:t>
            </a:r>
          </a:p>
          <a:p>
            <a:pPr algn="r" rtl="1">
              <a:lnSpc>
                <a:spcPts val="3130"/>
              </a:lnSpc>
            </a:pPr>
            <a:r>
              <a:rPr lang="he-IL" sz="200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  <a:rtl/>
              </a:rPr>
              <a:t>מסגרת צהובה </a:t>
            </a:r>
            <a:r>
              <a:rPr lang="en-US" sz="200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  <a:t>#8e6a1a</a:t>
            </a:r>
          </a:p>
        </p:txBody>
      </p:sp>
      <p:sp>
        <p:nvSpPr>
          <p:cNvPr id="44" name="TextBox 36">
            <a:extLst>
              <a:ext uri="{FF2B5EF4-FFF2-40B4-BE49-F238E27FC236}">
                <a16:creationId xmlns:a16="http://schemas.microsoft.com/office/drawing/2014/main" id="{CD3AF784-A7E9-89CB-0322-842D59D6032F}"/>
              </a:ext>
            </a:extLst>
          </p:cNvPr>
          <p:cNvSpPr txBox="1"/>
          <p:nvPr/>
        </p:nvSpPr>
        <p:spPr>
          <a:xfrm>
            <a:off x="2121426" y="5705009"/>
            <a:ext cx="3819884" cy="3271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88"/>
              </a:lnSpc>
            </a:pPr>
            <a:r>
              <a:rPr lang="en-US" sz="2199" b="1">
                <a:solidFill>
                  <a:srgbClr val="FFFFFF"/>
                </a:solidFill>
                <a:latin typeface="Inter Bold"/>
                <a:ea typeface="Inter Bold"/>
                <a:cs typeface="Inter Bold"/>
                <a:sym typeface="Inter Bold"/>
              </a:rPr>
              <a:t>text font inter 22p</a:t>
            </a:r>
          </a:p>
        </p:txBody>
      </p:sp>
      <p:sp>
        <p:nvSpPr>
          <p:cNvPr id="45" name="TextBox 37">
            <a:extLst>
              <a:ext uri="{FF2B5EF4-FFF2-40B4-BE49-F238E27FC236}">
                <a16:creationId xmlns:a16="http://schemas.microsoft.com/office/drawing/2014/main" id="{5B47C321-4E6E-E092-4B6F-2435D2F0FC87}"/>
              </a:ext>
            </a:extLst>
          </p:cNvPr>
          <p:cNvSpPr txBox="1"/>
          <p:nvPr/>
        </p:nvSpPr>
        <p:spPr>
          <a:xfrm>
            <a:off x="1289417" y="6142420"/>
            <a:ext cx="7600652" cy="11550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130"/>
              </a:lnSpc>
            </a:pPr>
            <a:r>
              <a:rPr lang="en-US" sz="200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  <a:t>text font inter 20p</a:t>
            </a:r>
          </a:p>
          <a:p>
            <a:pPr algn="l">
              <a:lnSpc>
                <a:spcPts val="3130"/>
              </a:lnSpc>
            </a:pPr>
            <a:r>
              <a:rPr lang="he-IL" sz="200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  <a:rtl/>
              </a:rPr>
              <a:t>מסגרת כתום</a:t>
            </a:r>
          </a:p>
          <a:p>
            <a:pPr algn="l">
              <a:lnSpc>
                <a:spcPts val="3130"/>
              </a:lnSpc>
            </a:pPr>
            <a:r>
              <a:rPr lang="en-US" sz="200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  <a:t>#dd785e</a:t>
            </a:r>
          </a:p>
        </p:txBody>
      </p:sp>
      <p:sp>
        <p:nvSpPr>
          <p:cNvPr id="46" name="TextBox 38">
            <a:extLst>
              <a:ext uri="{FF2B5EF4-FFF2-40B4-BE49-F238E27FC236}">
                <a16:creationId xmlns:a16="http://schemas.microsoft.com/office/drawing/2014/main" id="{BF6E89C0-4484-E874-73C2-61ECA17C68EC}"/>
              </a:ext>
            </a:extLst>
          </p:cNvPr>
          <p:cNvSpPr txBox="1"/>
          <p:nvPr/>
        </p:nvSpPr>
        <p:spPr>
          <a:xfrm>
            <a:off x="10392236" y="5705009"/>
            <a:ext cx="4346378" cy="3271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88"/>
              </a:lnSpc>
            </a:pPr>
            <a:r>
              <a:rPr lang="en-US" sz="2199" b="1">
                <a:solidFill>
                  <a:srgbClr val="FFFFFF"/>
                </a:solidFill>
                <a:latin typeface="Inter Bold"/>
                <a:ea typeface="Inter Bold"/>
                <a:cs typeface="Inter Bold"/>
                <a:sym typeface="Inter Bold"/>
              </a:rPr>
              <a:t>text font inter 22p</a:t>
            </a:r>
          </a:p>
        </p:txBody>
      </p:sp>
      <p:sp>
        <p:nvSpPr>
          <p:cNvPr id="47" name="TextBox 39">
            <a:extLst>
              <a:ext uri="{FF2B5EF4-FFF2-40B4-BE49-F238E27FC236}">
                <a16:creationId xmlns:a16="http://schemas.microsoft.com/office/drawing/2014/main" id="{012FBDE0-996D-6402-996A-F40D1C086A77}"/>
              </a:ext>
            </a:extLst>
          </p:cNvPr>
          <p:cNvSpPr txBox="1"/>
          <p:nvPr/>
        </p:nvSpPr>
        <p:spPr>
          <a:xfrm>
            <a:off x="9477791" y="6142420"/>
            <a:ext cx="7600801" cy="11550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130"/>
              </a:lnSpc>
            </a:pPr>
            <a:r>
              <a:rPr lang="en-US" sz="200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  <a:t>text font inter 20p</a:t>
            </a:r>
          </a:p>
          <a:p>
            <a:pPr algn="l">
              <a:lnSpc>
                <a:spcPts val="3130"/>
              </a:lnSpc>
            </a:pPr>
            <a:r>
              <a:rPr lang="he-IL" sz="200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  <a:rtl/>
              </a:rPr>
              <a:t>מסגרת אפרה</a:t>
            </a:r>
          </a:p>
          <a:p>
            <a:pPr algn="l">
              <a:lnSpc>
                <a:spcPts val="3130"/>
              </a:lnSpc>
            </a:pPr>
            <a:r>
              <a:rPr lang="en-US" sz="200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  <a:t>#374262</a:t>
            </a:r>
          </a:p>
        </p:txBody>
      </p:sp>
      <p:grpSp>
        <p:nvGrpSpPr>
          <p:cNvPr id="51" name="Group 10">
            <a:extLst>
              <a:ext uri="{FF2B5EF4-FFF2-40B4-BE49-F238E27FC236}">
                <a16:creationId xmlns:a16="http://schemas.microsoft.com/office/drawing/2014/main" id="{1957A6F1-E425-27F8-8F41-778E87EC6F03}"/>
              </a:ext>
            </a:extLst>
          </p:cNvPr>
          <p:cNvGrpSpPr/>
          <p:nvPr/>
        </p:nvGrpSpPr>
        <p:grpSpPr>
          <a:xfrm>
            <a:off x="474119" y="9312580"/>
            <a:ext cx="2467614" cy="860118"/>
            <a:chOff x="0" y="-60131"/>
            <a:chExt cx="649907" cy="226533"/>
          </a:xfrm>
        </p:grpSpPr>
        <p:sp>
          <p:nvSpPr>
            <p:cNvPr id="52" name="Freeform 11">
              <a:extLst>
                <a:ext uri="{FF2B5EF4-FFF2-40B4-BE49-F238E27FC236}">
                  <a16:creationId xmlns:a16="http://schemas.microsoft.com/office/drawing/2014/main" id="{893963CC-AC64-AA36-76E2-8A71918979D6}"/>
                </a:ext>
              </a:extLst>
            </p:cNvPr>
            <p:cNvSpPr/>
            <p:nvPr/>
          </p:nvSpPr>
          <p:spPr>
            <a:xfrm>
              <a:off x="0" y="0"/>
              <a:ext cx="649907" cy="140808"/>
            </a:xfrm>
            <a:custGeom>
              <a:avLst/>
              <a:gdLst/>
              <a:ahLst/>
              <a:cxnLst/>
              <a:rect l="l" t="t" r="r" b="b"/>
              <a:pathLst>
                <a:path w="649907" h="140808">
                  <a:moveTo>
                    <a:pt x="53336" y="0"/>
                  </a:moveTo>
                  <a:lnTo>
                    <a:pt x="596571" y="0"/>
                  </a:lnTo>
                  <a:cubicBezTo>
                    <a:pt x="626027" y="0"/>
                    <a:pt x="649907" y="23879"/>
                    <a:pt x="649907" y="53336"/>
                  </a:cubicBezTo>
                  <a:lnTo>
                    <a:pt x="649907" y="87472"/>
                  </a:lnTo>
                  <a:cubicBezTo>
                    <a:pt x="649907" y="101618"/>
                    <a:pt x="644287" y="115184"/>
                    <a:pt x="634285" y="125186"/>
                  </a:cubicBezTo>
                  <a:cubicBezTo>
                    <a:pt x="624282" y="135189"/>
                    <a:pt x="610716" y="140808"/>
                    <a:pt x="596571" y="140808"/>
                  </a:cubicBezTo>
                  <a:lnTo>
                    <a:pt x="53336" y="140808"/>
                  </a:lnTo>
                  <a:cubicBezTo>
                    <a:pt x="23879" y="140808"/>
                    <a:pt x="0" y="116929"/>
                    <a:pt x="0" y="87472"/>
                  </a:cubicBezTo>
                  <a:lnTo>
                    <a:pt x="0" y="53336"/>
                  </a:lnTo>
                  <a:cubicBezTo>
                    <a:pt x="0" y="23879"/>
                    <a:pt x="23879" y="0"/>
                    <a:pt x="53336" y="0"/>
                  </a:cubicBezTo>
                  <a:close/>
                </a:path>
              </a:pathLst>
            </a:custGeom>
            <a:solidFill>
              <a:srgbClr val="1D2239"/>
            </a:solidFill>
          </p:spPr>
          <p:txBody>
            <a:bodyPr/>
            <a:lstStyle/>
            <a:p>
              <a:endParaRPr lang="he-IL"/>
            </a:p>
          </p:txBody>
        </p:sp>
        <p:sp>
          <p:nvSpPr>
            <p:cNvPr id="53" name="TextBox 12">
              <a:extLst>
                <a:ext uri="{FF2B5EF4-FFF2-40B4-BE49-F238E27FC236}">
                  <a16:creationId xmlns:a16="http://schemas.microsoft.com/office/drawing/2014/main" id="{752A367C-13F0-3D71-58E2-246042E47A35}"/>
                </a:ext>
              </a:extLst>
            </p:cNvPr>
            <p:cNvSpPr txBox="1"/>
            <p:nvPr/>
          </p:nvSpPr>
          <p:spPr>
            <a:xfrm>
              <a:off x="0" y="-60131"/>
              <a:ext cx="649907" cy="2265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562"/>
                </a:lnSpc>
              </a:pPr>
              <a:r>
                <a:rPr lang="en-US" sz="2187" dirty="0">
                  <a:solidFill>
                    <a:srgbClr val="FFFFFF"/>
                  </a:solidFill>
                  <a:latin typeface="Inter 2"/>
                  <a:ea typeface="Inter 2"/>
                  <a:cs typeface="Inter 2"/>
                  <a:sym typeface="Inter 2"/>
                </a:rPr>
                <a:t>tamar-group.com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708413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049159-EC7A-BD13-1625-85E2D57200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4">
            <a:extLst>
              <a:ext uri="{FF2B5EF4-FFF2-40B4-BE49-F238E27FC236}">
                <a16:creationId xmlns:a16="http://schemas.microsoft.com/office/drawing/2014/main" id="{77E33C26-5742-CD01-2533-F28C8F854B55}"/>
              </a:ext>
            </a:extLst>
          </p:cNvPr>
          <p:cNvGrpSpPr/>
          <p:nvPr/>
        </p:nvGrpSpPr>
        <p:grpSpPr>
          <a:xfrm>
            <a:off x="0" y="0"/>
            <a:ext cx="18288000" cy="10287000"/>
            <a:chOff x="0" y="0"/>
            <a:chExt cx="24384000" cy="13716000"/>
          </a:xfrm>
        </p:grpSpPr>
        <p:sp>
          <p:nvSpPr>
            <p:cNvPr id="22" name="Freeform 5">
              <a:extLst>
                <a:ext uri="{FF2B5EF4-FFF2-40B4-BE49-F238E27FC236}">
                  <a16:creationId xmlns:a16="http://schemas.microsoft.com/office/drawing/2014/main" id="{E134F05F-E5C1-4535-BD28-57202DE9AAFF}"/>
                </a:ext>
              </a:extLst>
            </p:cNvPr>
            <p:cNvSpPr/>
            <p:nvPr/>
          </p:nvSpPr>
          <p:spPr>
            <a:xfrm>
              <a:off x="0" y="0"/>
              <a:ext cx="24384000" cy="13716000"/>
            </a:xfrm>
            <a:custGeom>
              <a:avLst/>
              <a:gdLst/>
              <a:ahLst/>
              <a:cxnLst/>
              <a:rect l="l" t="t" r="r" b="b"/>
              <a:pathLst>
                <a:path w="24384000" h="13716000">
                  <a:moveTo>
                    <a:pt x="0" y="0"/>
                  </a:moveTo>
                  <a:lnTo>
                    <a:pt x="24384000" y="0"/>
                  </a:lnTo>
                  <a:lnTo>
                    <a:pt x="24384000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9F8F5"/>
            </a:solidFill>
          </p:spPr>
          <p:txBody>
            <a:bodyPr/>
            <a:lstStyle/>
            <a:p>
              <a:endParaRPr lang="he-IL"/>
            </a:p>
          </p:txBody>
        </p:sp>
      </p:grpSp>
      <p:grpSp>
        <p:nvGrpSpPr>
          <p:cNvPr id="10" name="Group 2">
            <a:extLst>
              <a:ext uri="{FF2B5EF4-FFF2-40B4-BE49-F238E27FC236}">
                <a16:creationId xmlns:a16="http://schemas.microsoft.com/office/drawing/2014/main" id="{A3BA1304-F8A5-150A-CE3B-2F45AD17ECCE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1028700" y="1028700"/>
            <a:ext cx="6847930" cy="944934"/>
            <a:chOff x="0" y="0"/>
            <a:chExt cx="9130574" cy="1259912"/>
          </a:xfrm>
        </p:grpSpPr>
        <p:sp>
          <p:nvSpPr>
            <p:cNvPr id="11" name="Freeform 3">
              <a:extLst>
                <a:ext uri="{FF2B5EF4-FFF2-40B4-BE49-F238E27FC236}">
                  <a16:creationId xmlns:a16="http://schemas.microsoft.com/office/drawing/2014/main" id="{99461A0C-8765-E845-1390-78166A3CC149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0"/>
              <a:ext cx="9130574" cy="1259912"/>
            </a:xfrm>
            <a:custGeom>
              <a:avLst/>
              <a:gdLst/>
              <a:ahLst/>
              <a:cxnLst/>
              <a:rect l="l" t="t" r="r" b="b"/>
              <a:pathLst>
                <a:path w="9130574" h="1259912">
                  <a:moveTo>
                    <a:pt x="0" y="0"/>
                  </a:moveTo>
                  <a:lnTo>
                    <a:pt x="9130574" y="0"/>
                  </a:lnTo>
                  <a:lnTo>
                    <a:pt x="9130574" y="1259912"/>
                  </a:lnTo>
                  <a:lnTo>
                    <a:pt x="0" y="1259912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he-IL"/>
            </a:p>
          </p:txBody>
        </p:sp>
        <p:sp>
          <p:nvSpPr>
            <p:cNvPr id="12" name="TextBox 4">
              <a:extLst>
                <a:ext uri="{FF2B5EF4-FFF2-40B4-BE49-F238E27FC236}">
                  <a16:creationId xmlns:a16="http://schemas.microsoft.com/office/drawing/2014/main" id="{A4F54835-E85B-BD41-A8A2-574BFFAAF91D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-28575"/>
              <a:ext cx="9130574" cy="1288487"/>
            </a:xfrm>
            <a:prstGeom prst="rect">
              <a:avLst/>
            </a:prstGeom>
          </p:spPr>
          <p:txBody>
            <a:bodyPr lIns="0" tIns="0" rIns="0" bIns="0" rtlCol="0" anchor="b"/>
            <a:lstStyle/>
            <a:p>
              <a:pPr algn="l">
                <a:lnSpc>
                  <a:spcPts val="5612"/>
                </a:lnSpc>
              </a:pPr>
              <a:r>
                <a:rPr lang="en-US" sz="4500">
                  <a:solidFill>
                    <a:srgbClr val="161613"/>
                  </a:solidFill>
                  <a:latin typeface="Inter"/>
                  <a:ea typeface="Inter"/>
                  <a:cs typeface="Inter"/>
                  <a:sym typeface="Inter"/>
                </a:rPr>
                <a:t>text font inter 45p </a:t>
              </a:r>
            </a:p>
          </p:txBody>
        </p:sp>
      </p:grpSp>
      <p:sp>
        <p:nvSpPr>
          <p:cNvPr id="13" name="TextBox 5">
            <a:extLst>
              <a:ext uri="{FF2B5EF4-FFF2-40B4-BE49-F238E27FC236}">
                <a16:creationId xmlns:a16="http://schemas.microsoft.com/office/drawing/2014/main" id="{AADACA1B-A552-90A0-D975-84FE412CB8B8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028700" y="2005330"/>
            <a:ext cx="7646105" cy="4864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54"/>
              </a:lnSpc>
            </a:pPr>
            <a:r>
              <a:rPr lang="en-US" sz="2299" spc="-45">
                <a:solidFill>
                  <a:srgbClr val="1D2239"/>
                </a:solidFill>
                <a:latin typeface="Inter"/>
                <a:ea typeface="Inter"/>
                <a:cs typeface="Inter"/>
                <a:sym typeface="Inter"/>
              </a:rPr>
              <a:t>text font inter 23p</a:t>
            </a:r>
          </a:p>
        </p:txBody>
      </p:sp>
      <p:grpSp>
        <p:nvGrpSpPr>
          <p:cNvPr id="17" name="Group 6">
            <a:extLst>
              <a:ext uri="{FF2B5EF4-FFF2-40B4-BE49-F238E27FC236}">
                <a16:creationId xmlns:a16="http://schemas.microsoft.com/office/drawing/2014/main" id="{E96CB9B7-2E61-F351-CC4E-42495B729972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474119" y="9317832"/>
            <a:ext cx="2467614" cy="860118"/>
            <a:chOff x="0" y="-58748"/>
            <a:chExt cx="649907" cy="226533"/>
          </a:xfrm>
        </p:grpSpPr>
        <p:sp>
          <p:nvSpPr>
            <p:cNvPr id="18" name="Freeform 7">
              <a:extLst>
                <a:ext uri="{FF2B5EF4-FFF2-40B4-BE49-F238E27FC236}">
                  <a16:creationId xmlns:a16="http://schemas.microsoft.com/office/drawing/2014/main" id="{8C88E6F6-0A4A-35B8-49D1-AA31527B7713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0"/>
              <a:ext cx="649907" cy="140808"/>
            </a:xfrm>
            <a:custGeom>
              <a:avLst/>
              <a:gdLst/>
              <a:ahLst/>
              <a:cxnLst/>
              <a:rect l="l" t="t" r="r" b="b"/>
              <a:pathLst>
                <a:path w="649907" h="140808">
                  <a:moveTo>
                    <a:pt x="53336" y="0"/>
                  </a:moveTo>
                  <a:lnTo>
                    <a:pt x="596571" y="0"/>
                  </a:lnTo>
                  <a:cubicBezTo>
                    <a:pt x="626027" y="0"/>
                    <a:pt x="649907" y="23879"/>
                    <a:pt x="649907" y="53336"/>
                  </a:cubicBezTo>
                  <a:lnTo>
                    <a:pt x="649907" y="87472"/>
                  </a:lnTo>
                  <a:cubicBezTo>
                    <a:pt x="649907" y="101618"/>
                    <a:pt x="644287" y="115184"/>
                    <a:pt x="634285" y="125186"/>
                  </a:cubicBezTo>
                  <a:cubicBezTo>
                    <a:pt x="624282" y="135189"/>
                    <a:pt x="610716" y="140808"/>
                    <a:pt x="596571" y="140808"/>
                  </a:cubicBezTo>
                  <a:lnTo>
                    <a:pt x="53336" y="140808"/>
                  </a:lnTo>
                  <a:cubicBezTo>
                    <a:pt x="23879" y="140808"/>
                    <a:pt x="0" y="116929"/>
                    <a:pt x="0" y="87472"/>
                  </a:cubicBezTo>
                  <a:lnTo>
                    <a:pt x="0" y="53336"/>
                  </a:lnTo>
                  <a:cubicBezTo>
                    <a:pt x="0" y="23879"/>
                    <a:pt x="23879" y="0"/>
                    <a:pt x="53336" y="0"/>
                  </a:cubicBezTo>
                  <a:close/>
                </a:path>
              </a:pathLst>
            </a:custGeom>
            <a:solidFill>
              <a:srgbClr val="1D2239"/>
            </a:solidFill>
          </p:spPr>
          <p:txBody>
            <a:bodyPr/>
            <a:lstStyle/>
            <a:p>
              <a:endParaRPr lang="he-IL"/>
            </a:p>
          </p:txBody>
        </p:sp>
        <p:sp>
          <p:nvSpPr>
            <p:cNvPr id="19" name="TextBox 8">
              <a:extLst>
                <a:ext uri="{FF2B5EF4-FFF2-40B4-BE49-F238E27FC236}">
                  <a16:creationId xmlns:a16="http://schemas.microsoft.com/office/drawing/2014/main" id="{7FFE0DAC-E90A-85E7-C813-95B4B0A5588A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-58748"/>
              <a:ext cx="649907" cy="2265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562"/>
                </a:lnSpc>
              </a:pPr>
              <a:r>
                <a:rPr lang="en-US" sz="2187" dirty="0">
                  <a:solidFill>
                    <a:srgbClr val="FFFFFF"/>
                  </a:solidFill>
                  <a:latin typeface="Inter"/>
                  <a:ea typeface="Inter"/>
                  <a:cs typeface="Inter"/>
                  <a:sym typeface="Inter"/>
                </a:rPr>
                <a:t>tamar-group.com</a:t>
              </a:r>
            </a:p>
          </p:txBody>
        </p:sp>
      </p:grpSp>
      <p:sp>
        <p:nvSpPr>
          <p:cNvPr id="20" name="Freeform 9">
            <a:extLst>
              <a:ext uri="{FF2B5EF4-FFF2-40B4-BE49-F238E27FC236}">
                <a16:creationId xmlns:a16="http://schemas.microsoft.com/office/drawing/2014/main" id="{76610EC0-B4D5-39C6-0916-792D2BBA953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834263" y="1166490"/>
            <a:ext cx="10619475" cy="8091810"/>
          </a:xfrm>
          <a:custGeom>
            <a:avLst/>
            <a:gdLst/>
            <a:ahLst/>
            <a:cxnLst/>
            <a:rect l="l" t="t" r="r" b="b"/>
            <a:pathLst>
              <a:path w="10619475" h="8091810">
                <a:moveTo>
                  <a:pt x="0" y="0"/>
                </a:moveTo>
                <a:lnTo>
                  <a:pt x="10619474" y="0"/>
                </a:lnTo>
                <a:lnTo>
                  <a:pt x="10619474" y="8091810"/>
                </a:lnTo>
                <a:lnTo>
                  <a:pt x="0" y="809181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000"/>
            </a:blip>
            <a:stretch>
              <a:fillRect/>
            </a:stretch>
          </a:blipFill>
        </p:spPr>
        <p:txBody>
          <a:bodyPr/>
          <a:lstStyle/>
          <a:p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1574342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10287000"/>
            <a:chOff x="0" y="0"/>
            <a:chExt cx="2438400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3716000"/>
            </a:xfrm>
            <a:custGeom>
              <a:avLst/>
              <a:gdLst/>
              <a:ahLst/>
              <a:cxnLst/>
              <a:rect l="l" t="t" r="r" b="b"/>
              <a:pathLst>
                <a:path w="24384000" h="13716000">
                  <a:moveTo>
                    <a:pt x="0" y="0"/>
                  </a:moveTo>
                  <a:lnTo>
                    <a:pt x="24384000" y="0"/>
                  </a:lnTo>
                  <a:lnTo>
                    <a:pt x="24384000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E6E2DB"/>
            </a:solidFill>
          </p:spPr>
          <p:txBody>
            <a:bodyPr/>
            <a:lstStyle/>
            <a:p>
              <a:endParaRPr lang="he-IL"/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0" y="0"/>
            <a:ext cx="18288000" cy="10287000"/>
            <a:chOff x="0" y="0"/>
            <a:chExt cx="24384000" cy="13716000"/>
          </a:xfrm>
        </p:grpSpPr>
        <p:sp>
          <p:nvSpPr>
            <p:cNvPr id="5" name="Freeform 5"/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0"/>
              <a:ext cx="24384000" cy="13716000"/>
            </a:xfrm>
            <a:custGeom>
              <a:avLst/>
              <a:gdLst/>
              <a:ahLst/>
              <a:cxnLst/>
              <a:rect l="l" t="t" r="r" b="b"/>
              <a:pathLst>
                <a:path w="24384000" h="13716000">
                  <a:moveTo>
                    <a:pt x="0" y="0"/>
                  </a:moveTo>
                  <a:lnTo>
                    <a:pt x="24384000" y="0"/>
                  </a:lnTo>
                  <a:lnTo>
                    <a:pt x="24384000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9F8F5"/>
            </a:solidFill>
          </p:spPr>
          <p:txBody>
            <a:bodyPr/>
            <a:lstStyle/>
            <a:p>
              <a:endParaRPr lang="he-IL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992238" y="4897678"/>
            <a:ext cx="16303526" cy="44946"/>
            <a:chOff x="0" y="0"/>
            <a:chExt cx="21738035" cy="59928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1738082" cy="59944"/>
            </a:xfrm>
            <a:custGeom>
              <a:avLst/>
              <a:gdLst/>
              <a:ahLst/>
              <a:cxnLst/>
              <a:rect l="l" t="t" r="r" b="b"/>
              <a:pathLst>
                <a:path w="21738082" h="59944">
                  <a:moveTo>
                    <a:pt x="0" y="0"/>
                  </a:moveTo>
                  <a:lnTo>
                    <a:pt x="21738082" y="0"/>
                  </a:lnTo>
                  <a:lnTo>
                    <a:pt x="21738082" y="59944"/>
                  </a:lnTo>
                  <a:lnTo>
                    <a:pt x="0" y="59944"/>
                  </a:lnTo>
                  <a:close/>
                </a:path>
              </a:pathLst>
            </a:custGeom>
            <a:solidFill>
              <a:srgbClr val="161613">
                <a:alpha val="24706"/>
              </a:srgbClr>
            </a:solidFill>
          </p:spPr>
          <p:txBody>
            <a:bodyPr/>
            <a:lstStyle/>
            <a:p>
              <a:endParaRPr lang="he-IL"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2050315" y="5261521"/>
            <a:ext cx="5245447" cy="2981925"/>
            <a:chOff x="0" y="0"/>
            <a:chExt cx="6993930" cy="39759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6993890" cy="3975722"/>
            </a:xfrm>
            <a:custGeom>
              <a:avLst/>
              <a:gdLst/>
              <a:ahLst/>
              <a:cxnLst/>
              <a:rect l="l" t="t" r="r" b="b"/>
              <a:pathLst>
                <a:path w="6993890" h="3975722">
                  <a:moveTo>
                    <a:pt x="0" y="98063"/>
                  </a:moveTo>
                  <a:cubicBezTo>
                    <a:pt x="0" y="43974"/>
                    <a:pt x="25400" y="0"/>
                    <a:pt x="56642" y="0"/>
                  </a:cubicBezTo>
                  <a:lnTo>
                    <a:pt x="6937248" y="0"/>
                  </a:lnTo>
                  <a:cubicBezTo>
                    <a:pt x="6968617" y="0"/>
                    <a:pt x="6993890" y="43974"/>
                    <a:pt x="6993890" y="98063"/>
                  </a:cubicBezTo>
                  <a:lnTo>
                    <a:pt x="6993890" y="3877660"/>
                  </a:lnTo>
                  <a:cubicBezTo>
                    <a:pt x="6993890" y="3931968"/>
                    <a:pt x="6968490" y="3975722"/>
                    <a:pt x="6937248" y="3975722"/>
                  </a:cubicBezTo>
                  <a:lnTo>
                    <a:pt x="56642" y="3975722"/>
                  </a:lnTo>
                  <a:cubicBezTo>
                    <a:pt x="25273" y="3975722"/>
                    <a:pt x="0" y="3931748"/>
                    <a:pt x="0" y="3877660"/>
                  </a:cubicBezTo>
                  <a:close/>
                </a:path>
              </a:pathLst>
            </a:custGeom>
            <a:solidFill>
              <a:srgbClr val="2A2B2D">
                <a:alpha val="91765"/>
              </a:srgbClr>
            </a:solidFill>
          </p:spPr>
          <p:txBody>
            <a:bodyPr/>
            <a:lstStyle/>
            <a:p>
              <a:endParaRPr lang="he-IL"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6521351" y="5261521"/>
            <a:ext cx="5245447" cy="2981925"/>
            <a:chOff x="0" y="0"/>
            <a:chExt cx="6993930" cy="39759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6993890" cy="3975722"/>
            </a:xfrm>
            <a:custGeom>
              <a:avLst/>
              <a:gdLst/>
              <a:ahLst/>
              <a:cxnLst/>
              <a:rect l="l" t="t" r="r" b="b"/>
              <a:pathLst>
                <a:path w="6993890" h="3975722">
                  <a:moveTo>
                    <a:pt x="0" y="98063"/>
                  </a:moveTo>
                  <a:cubicBezTo>
                    <a:pt x="0" y="43974"/>
                    <a:pt x="25400" y="0"/>
                    <a:pt x="56642" y="0"/>
                  </a:cubicBezTo>
                  <a:lnTo>
                    <a:pt x="6937248" y="0"/>
                  </a:lnTo>
                  <a:cubicBezTo>
                    <a:pt x="6968617" y="0"/>
                    <a:pt x="6993890" y="43974"/>
                    <a:pt x="6993890" y="98063"/>
                  </a:cubicBezTo>
                  <a:lnTo>
                    <a:pt x="6993890" y="3877660"/>
                  </a:lnTo>
                  <a:cubicBezTo>
                    <a:pt x="6993890" y="3931968"/>
                    <a:pt x="6968490" y="3975722"/>
                    <a:pt x="6937248" y="3975722"/>
                  </a:cubicBezTo>
                  <a:lnTo>
                    <a:pt x="56642" y="3975722"/>
                  </a:lnTo>
                  <a:cubicBezTo>
                    <a:pt x="25273" y="3975722"/>
                    <a:pt x="0" y="3931748"/>
                    <a:pt x="0" y="3877660"/>
                  </a:cubicBezTo>
                  <a:close/>
                </a:path>
              </a:pathLst>
            </a:custGeom>
            <a:solidFill>
              <a:srgbClr val="2A2B2D">
                <a:alpha val="91765"/>
              </a:srgbClr>
            </a:solidFill>
          </p:spPr>
          <p:txBody>
            <a:bodyPr/>
            <a:lstStyle/>
            <a:p>
              <a:endParaRPr lang="he-IL"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992386" y="5261521"/>
            <a:ext cx="5245447" cy="2981925"/>
            <a:chOff x="0" y="0"/>
            <a:chExt cx="6993930" cy="397590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6993890" cy="3975722"/>
            </a:xfrm>
            <a:custGeom>
              <a:avLst/>
              <a:gdLst/>
              <a:ahLst/>
              <a:cxnLst/>
              <a:rect l="l" t="t" r="r" b="b"/>
              <a:pathLst>
                <a:path w="6993890" h="3975722">
                  <a:moveTo>
                    <a:pt x="0" y="98063"/>
                  </a:moveTo>
                  <a:cubicBezTo>
                    <a:pt x="0" y="43974"/>
                    <a:pt x="25400" y="0"/>
                    <a:pt x="56642" y="0"/>
                  </a:cubicBezTo>
                  <a:lnTo>
                    <a:pt x="6937248" y="0"/>
                  </a:lnTo>
                  <a:cubicBezTo>
                    <a:pt x="6968617" y="0"/>
                    <a:pt x="6993890" y="43974"/>
                    <a:pt x="6993890" y="98063"/>
                  </a:cubicBezTo>
                  <a:lnTo>
                    <a:pt x="6993890" y="3877660"/>
                  </a:lnTo>
                  <a:cubicBezTo>
                    <a:pt x="6993890" y="3931968"/>
                    <a:pt x="6968490" y="3975722"/>
                    <a:pt x="6937248" y="3975722"/>
                  </a:cubicBezTo>
                  <a:lnTo>
                    <a:pt x="56642" y="3975722"/>
                  </a:lnTo>
                  <a:cubicBezTo>
                    <a:pt x="25273" y="3975722"/>
                    <a:pt x="0" y="3931748"/>
                    <a:pt x="0" y="3877660"/>
                  </a:cubicBezTo>
                  <a:close/>
                </a:path>
              </a:pathLst>
            </a:custGeom>
            <a:solidFill>
              <a:srgbClr val="2A2B2D">
                <a:alpha val="91765"/>
              </a:srgbClr>
            </a:solidFill>
          </p:spPr>
          <p:txBody>
            <a:bodyPr/>
            <a:lstStyle/>
            <a:p>
              <a:endParaRPr lang="he-IL"/>
            </a:p>
          </p:txBody>
        </p:sp>
      </p:grpSp>
      <p:sp>
        <p:nvSpPr>
          <p:cNvPr id="14" name="Freeform 14"/>
          <p:cNvSpPr/>
          <p:nvPr/>
        </p:nvSpPr>
        <p:spPr>
          <a:xfrm>
            <a:off x="1275904" y="5409266"/>
            <a:ext cx="884832" cy="1013870"/>
          </a:xfrm>
          <a:custGeom>
            <a:avLst/>
            <a:gdLst/>
            <a:ahLst/>
            <a:cxnLst/>
            <a:rect l="l" t="t" r="r" b="b"/>
            <a:pathLst>
              <a:path w="884832" h="1013870">
                <a:moveTo>
                  <a:pt x="0" y="0"/>
                </a:moveTo>
                <a:lnTo>
                  <a:pt x="884832" y="0"/>
                </a:lnTo>
                <a:lnTo>
                  <a:pt x="884832" y="1013870"/>
                </a:lnTo>
                <a:lnTo>
                  <a:pt x="0" y="101387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he-IL"/>
          </a:p>
        </p:txBody>
      </p:sp>
      <p:sp>
        <p:nvSpPr>
          <p:cNvPr id="15" name="Freeform 15"/>
          <p:cNvSpPr/>
          <p:nvPr/>
        </p:nvSpPr>
        <p:spPr>
          <a:xfrm>
            <a:off x="6804869" y="5409266"/>
            <a:ext cx="1013870" cy="1013870"/>
          </a:xfrm>
          <a:custGeom>
            <a:avLst/>
            <a:gdLst/>
            <a:ahLst/>
            <a:cxnLst/>
            <a:rect l="l" t="t" r="r" b="b"/>
            <a:pathLst>
              <a:path w="1013870" h="1013870">
                <a:moveTo>
                  <a:pt x="0" y="0"/>
                </a:moveTo>
                <a:lnTo>
                  <a:pt x="1013870" y="0"/>
                </a:lnTo>
                <a:lnTo>
                  <a:pt x="1013870" y="1013870"/>
                </a:lnTo>
                <a:lnTo>
                  <a:pt x="0" y="101387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he-IL"/>
          </a:p>
        </p:txBody>
      </p:sp>
      <p:sp>
        <p:nvSpPr>
          <p:cNvPr id="16" name="Freeform 16"/>
          <p:cNvSpPr/>
          <p:nvPr/>
        </p:nvSpPr>
        <p:spPr>
          <a:xfrm>
            <a:off x="12333834" y="5409266"/>
            <a:ext cx="1011336" cy="1013870"/>
          </a:xfrm>
          <a:custGeom>
            <a:avLst/>
            <a:gdLst/>
            <a:ahLst/>
            <a:cxnLst/>
            <a:rect l="l" t="t" r="r" b="b"/>
            <a:pathLst>
              <a:path w="1011336" h="1013870">
                <a:moveTo>
                  <a:pt x="0" y="0"/>
                </a:moveTo>
                <a:lnTo>
                  <a:pt x="1011335" y="0"/>
                </a:lnTo>
                <a:lnTo>
                  <a:pt x="1011335" y="1013870"/>
                </a:lnTo>
                <a:lnTo>
                  <a:pt x="0" y="101387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he-IL"/>
          </a:p>
        </p:txBody>
      </p:sp>
      <p:sp>
        <p:nvSpPr>
          <p:cNvPr id="17" name="TextBox 17"/>
          <p:cNvSpPr txBox="1"/>
          <p:nvPr/>
        </p:nvSpPr>
        <p:spPr>
          <a:xfrm>
            <a:off x="1028700" y="8691122"/>
            <a:ext cx="16774093" cy="5320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40"/>
              </a:lnSpc>
            </a:pPr>
            <a:r>
              <a:rPr lang="en-US" sz="3400">
                <a:solidFill>
                  <a:srgbClr val="161613"/>
                </a:solidFill>
                <a:latin typeface="DM Sans"/>
                <a:ea typeface="DM Sans"/>
                <a:cs typeface="DM Sans"/>
                <a:sym typeface="DM Sans"/>
              </a:rPr>
              <a:t>We look forward to engaging with you and exploring opportunities for collaboration.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12333834" y="6550521"/>
            <a:ext cx="3743753" cy="4837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4051"/>
              </a:lnSpc>
              <a:spcBef>
                <a:spcPct val="0"/>
              </a:spcBef>
            </a:pPr>
            <a:r>
              <a:rPr lang="en-US" sz="2487" u="none" strike="noStrike">
                <a:solidFill>
                  <a:srgbClr val="F6F4F4"/>
                </a:solidFill>
                <a:latin typeface="Inter 2"/>
                <a:ea typeface="Inter 2"/>
                <a:cs typeface="Inter 2"/>
                <a:sym typeface="Inter 2"/>
              </a:rPr>
              <a:t>info@tamar-group.com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6804869" y="6550521"/>
            <a:ext cx="2395418" cy="4837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4051"/>
              </a:lnSpc>
              <a:spcBef>
                <a:spcPct val="0"/>
              </a:spcBef>
            </a:pPr>
            <a:r>
              <a:rPr lang="en-US" sz="2487" u="none" strike="noStrike">
                <a:solidFill>
                  <a:srgbClr val="F6F4F4"/>
                </a:solidFill>
                <a:latin typeface="Inter 2"/>
                <a:ea typeface="Inter 2"/>
                <a:cs typeface="Inter 2"/>
                <a:sym typeface="Inter 2"/>
              </a:rPr>
              <a:t>+972 4 9577777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1275904" y="6500515"/>
            <a:ext cx="3549172" cy="14226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888"/>
              </a:lnSpc>
            </a:pPr>
            <a:r>
              <a:rPr lang="en-US" sz="2387" dirty="0">
                <a:solidFill>
                  <a:srgbClr val="F6F4F4"/>
                </a:solidFill>
                <a:latin typeface="Inter 2"/>
                <a:ea typeface="Inter 2"/>
                <a:cs typeface="Inter 2"/>
                <a:sym typeface="Inter 2"/>
              </a:rPr>
              <a:t>20 </a:t>
            </a:r>
            <a:r>
              <a:rPr lang="en-US" sz="2387" dirty="0" err="1">
                <a:solidFill>
                  <a:srgbClr val="F6F4F4"/>
                </a:solidFill>
                <a:latin typeface="Inter 2"/>
                <a:ea typeface="Inter 2"/>
                <a:cs typeface="Inter 2"/>
                <a:sym typeface="Inter 2"/>
              </a:rPr>
              <a:t>Harduf</a:t>
            </a:r>
            <a:r>
              <a:rPr lang="en-US" sz="2387" dirty="0">
                <a:solidFill>
                  <a:srgbClr val="F6F4F4"/>
                </a:solidFill>
                <a:latin typeface="Inter 2"/>
                <a:ea typeface="Inter 2"/>
                <a:cs typeface="Inter 2"/>
                <a:sym typeface="Inter 2"/>
              </a:rPr>
              <a:t> </a:t>
            </a:r>
            <a:r>
              <a:rPr lang="en-US" sz="2387" dirty="0" err="1">
                <a:solidFill>
                  <a:srgbClr val="F6F4F4"/>
                </a:solidFill>
                <a:latin typeface="Inter 2"/>
                <a:ea typeface="Inter 2"/>
                <a:cs typeface="Inter 2"/>
                <a:sym typeface="Inter 2"/>
              </a:rPr>
              <a:t>Hanehalim</a:t>
            </a:r>
            <a:r>
              <a:rPr lang="en-US" sz="2387" dirty="0">
                <a:solidFill>
                  <a:srgbClr val="F6F4F4"/>
                </a:solidFill>
                <a:latin typeface="Inter 2"/>
                <a:ea typeface="Inter 2"/>
                <a:cs typeface="Inter 2"/>
                <a:sym typeface="Inter 2"/>
              </a:rPr>
              <a:t> </a:t>
            </a:r>
            <a:r>
              <a:rPr lang="en-US" sz="2387" dirty="0" err="1">
                <a:solidFill>
                  <a:srgbClr val="F6F4F4"/>
                </a:solidFill>
                <a:latin typeface="Inter 2"/>
                <a:ea typeface="Inter 2"/>
                <a:cs typeface="Inter 2"/>
                <a:sym typeface="Inter 2"/>
              </a:rPr>
              <a:t>st.</a:t>
            </a:r>
            <a:r>
              <a:rPr lang="en-US" sz="2387" dirty="0">
                <a:solidFill>
                  <a:srgbClr val="F6F4F4"/>
                </a:solidFill>
                <a:latin typeface="Inter 2"/>
                <a:ea typeface="Inter 2"/>
                <a:cs typeface="Inter 2"/>
                <a:sym typeface="Inter 2"/>
              </a:rPr>
              <a:t> Caesarea, Israel 3088900 </a:t>
            </a:r>
          </a:p>
        </p:txBody>
      </p:sp>
      <p:sp>
        <p:nvSpPr>
          <p:cNvPr id="21" name="Freeform 21"/>
          <p:cNvSpPr/>
          <p:nvPr/>
        </p:nvSpPr>
        <p:spPr>
          <a:xfrm>
            <a:off x="1093312" y="502989"/>
            <a:ext cx="5711557" cy="4439635"/>
          </a:xfrm>
          <a:custGeom>
            <a:avLst/>
            <a:gdLst/>
            <a:ahLst/>
            <a:cxnLst/>
            <a:rect l="l" t="t" r="r" b="b"/>
            <a:pathLst>
              <a:path w="5711557" h="4439635">
                <a:moveTo>
                  <a:pt x="0" y="0"/>
                </a:moveTo>
                <a:lnTo>
                  <a:pt x="5711557" y="0"/>
                </a:lnTo>
                <a:lnTo>
                  <a:pt x="5711557" y="4439635"/>
                </a:lnTo>
                <a:lnTo>
                  <a:pt x="0" y="4439635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he-IL"/>
          </a:p>
        </p:txBody>
      </p:sp>
      <p:grpSp>
        <p:nvGrpSpPr>
          <p:cNvPr id="25" name="Group 10">
            <a:extLst>
              <a:ext uri="{FF2B5EF4-FFF2-40B4-BE49-F238E27FC236}">
                <a16:creationId xmlns:a16="http://schemas.microsoft.com/office/drawing/2014/main" id="{C946CC17-4E4B-251F-CE41-3ACD62C82E1E}"/>
              </a:ext>
            </a:extLst>
          </p:cNvPr>
          <p:cNvGrpSpPr/>
          <p:nvPr/>
        </p:nvGrpSpPr>
        <p:grpSpPr>
          <a:xfrm>
            <a:off x="474119" y="9312580"/>
            <a:ext cx="2467614" cy="860118"/>
            <a:chOff x="0" y="-60131"/>
            <a:chExt cx="649907" cy="226533"/>
          </a:xfrm>
        </p:grpSpPr>
        <p:sp>
          <p:nvSpPr>
            <p:cNvPr id="26" name="Freeform 11">
              <a:extLst>
                <a:ext uri="{FF2B5EF4-FFF2-40B4-BE49-F238E27FC236}">
                  <a16:creationId xmlns:a16="http://schemas.microsoft.com/office/drawing/2014/main" id="{138DA6A6-9E26-C4DA-80B7-726DFF041877}"/>
                </a:ext>
              </a:extLst>
            </p:cNvPr>
            <p:cNvSpPr/>
            <p:nvPr/>
          </p:nvSpPr>
          <p:spPr>
            <a:xfrm>
              <a:off x="0" y="0"/>
              <a:ext cx="649907" cy="140808"/>
            </a:xfrm>
            <a:custGeom>
              <a:avLst/>
              <a:gdLst/>
              <a:ahLst/>
              <a:cxnLst/>
              <a:rect l="l" t="t" r="r" b="b"/>
              <a:pathLst>
                <a:path w="649907" h="140808">
                  <a:moveTo>
                    <a:pt x="53336" y="0"/>
                  </a:moveTo>
                  <a:lnTo>
                    <a:pt x="596571" y="0"/>
                  </a:lnTo>
                  <a:cubicBezTo>
                    <a:pt x="626027" y="0"/>
                    <a:pt x="649907" y="23879"/>
                    <a:pt x="649907" y="53336"/>
                  </a:cubicBezTo>
                  <a:lnTo>
                    <a:pt x="649907" y="87472"/>
                  </a:lnTo>
                  <a:cubicBezTo>
                    <a:pt x="649907" y="101618"/>
                    <a:pt x="644287" y="115184"/>
                    <a:pt x="634285" y="125186"/>
                  </a:cubicBezTo>
                  <a:cubicBezTo>
                    <a:pt x="624282" y="135189"/>
                    <a:pt x="610716" y="140808"/>
                    <a:pt x="596571" y="140808"/>
                  </a:cubicBezTo>
                  <a:lnTo>
                    <a:pt x="53336" y="140808"/>
                  </a:lnTo>
                  <a:cubicBezTo>
                    <a:pt x="23879" y="140808"/>
                    <a:pt x="0" y="116929"/>
                    <a:pt x="0" y="87472"/>
                  </a:cubicBezTo>
                  <a:lnTo>
                    <a:pt x="0" y="53336"/>
                  </a:lnTo>
                  <a:cubicBezTo>
                    <a:pt x="0" y="23879"/>
                    <a:pt x="23879" y="0"/>
                    <a:pt x="53336" y="0"/>
                  </a:cubicBezTo>
                  <a:close/>
                </a:path>
              </a:pathLst>
            </a:custGeom>
            <a:solidFill>
              <a:srgbClr val="1D2239"/>
            </a:solidFill>
          </p:spPr>
          <p:txBody>
            <a:bodyPr/>
            <a:lstStyle/>
            <a:p>
              <a:endParaRPr lang="he-IL"/>
            </a:p>
          </p:txBody>
        </p:sp>
        <p:sp>
          <p:nvSpPr>
            <p:cNvPr id="27" name="TextBox 12">
              <a:extLst>
                <a:ext uri="{FF2B5EF4-FFF2-40B4-BE49-F238E27FC236}">
                  <a16:creationId xmlns:a16="http://schemas.microsoft.com/office/drawing/2014/main" id="{62B0F23E-2EDC-4D6A-015D-665168606AA5}"/>
                </a:ext>
              </a:extLst>
            </p:cNvPr>
            <p:cNvSpPr txBox="1"/>
            <p:nvPr/>
          </p:nvSpPr>
          <p:spPr>
            <a:xfrm>
              <a:off x="0" y="-60131"/>
              <a:ext cx="649907" cy="2265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562"/>
                </a:lnSpc>
              </a:pPr>
              <a:r>
                <a:rPr lang="en-US" sz="2187" dirty="0">
                  <a:solidFill>
                    <a:srgbClr val="FFFFFF"/>
                  </a:solidFill>
                  <a:latin typeface="Inter 2"/>
                  <a:ea typeface="Inter 2"/>
                  <a:cs typeface="Inter 2"/>
                  <a:sym typeface="Inter 2"/>
                </a:rPr>
                <a:t>tamar-group.com</a:t>
              </a: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ערכת נושא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86B0CDFA28F274EAFB67FF0FB928395" ma:contentTypeVersion="16" ma:contentTypeDescription="Create a new document." ma:contentTypeScope="" ma:versionID="c063122bb81a355bd4f46a75d78ff475">
  <xsd:schema xmlns:xsd="http://www.w3.org/2001/XMLSchema" xmlns:xs="http://www.w3.org/2001/XMLSchema" xmlns:p="http://schemas.microsoft.com/office/2006/metadata/properties" xmlns:ns2="39a5ca90-ef09-40cf-8db9-1d000ec026e1" xmlns:ns3="7b7612f1-ed3b-4016-b05b-f76688b867df" targetNamespace="http://schemas.microsoft.com/office/2006/metadata/properties" ma:root="true" ma:fieldsID="cc4809bb0dbac26cf469c5e8c9a80bcb" ns2:_="" ns3:_="">
    <xsd:import namespace="39a5ca90-ef09-40cf-8db9-1d000ec026e1"/>
    <xsd:import namespace="7b7612f1-ed3b-4016-b05b-f76688b867d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9a5ca90-ef09-40cf-8db9-1d000ec026e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b79424b7-790d-4fc4-9b1b-1b2d2d45a44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b7612f1-ed3b-4016-b05b-f76688b867df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8b5f7697-6662-4145-961b-a683e784672f}" ma:internalName="TaxCatchAll" ma:showField="CatchAllData" ma:web="7b7612f1-ed3b-4016-b05b-f76688b867d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b7612f1-ed3b-4016-b05b-f76688b867df" xsi:nil="true"/>
    <lcf76f155ced4ddcb4097134ff3c332f xmlns="39a5ca90-ef09-40cf-8db9-1d000ec026e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585E0439-B595-4220-9720-AD830C849F29}"/>
</file>

<file path=customXml/itemProps2.xml><?xml version="1.0" encoding="utf-8"?>
<ds:datastoreItem xmlns:ds="http://schemas.openxmlformats.org/officeDocument/2006/customXml" ds:itemID="{209E6B6C-C2C8-4B45-A313-6BA27541F436}"/>
</file>

<file path=customXml/itemProps3.xml><?xml version="1.0" encoding="utf-8"?>
<ds:datastoreItem xmlns:ds="http://schemas.openxmlformats.org/officeDocument/2006/customXml" ds:itemID="{C256C9DA-11B2-4A81-ABDA-AAE38C217339}"/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180</Words>
  <Application>Microsoft Office PowerPoint</Application>
  <PresentationFormat>מותאם אישית</PresentationFormat>
  <Paragraphs>46</Paragraphs>
  <Slides>5</Slides>
  <Notes>5</Notes>
  <HiddenSlides>0</HiddenSlides>
  <MMClips>0</MMClips>
  <ScaleCrop>false</ScaleCrop>
  <HeadingPairs>
    <vt:vector size="6" baseType="variant">
      <vt:variant>
        <vt:lpstr>גופנים בשימוש</vt:lpstr>
      </vt:variant>
      <vt:variant>
        <vt:i4>10</vt:i4>
      </vt:variant>
      <vt:variant>
        <vt:lpstr>ערכת נושא</vt:lpstr>
      </vt:variant>
      <vt:variant>
        <vt:i4>1</vt:i4>
      </vt:variant>
      <vt:variant>
        <vt:lpstr>כותרות שקופיות</vt:lpstr>
      </vt:variant>
      <vt:variant>
        <vt:i4>5</vt:i4>
      </vt:variant>
    </vt:vector>
  </HeadingPairs>
  <TitlesOfParts>
    <vt:vector size="16" baseType="lpstr">
      <vt:lpstr>Arimo</vt:lpstr>
      <vt:lpstr>Aptos</vt:lpstr>
      <vt:lpstr>Inter 1</vt:lpstr>
      <vt:lpstr>Inter 1 Medium</vt:lpstr>
      <vt:lpstr>Inter 2</vt:lpstr>
      <vt:lpstr>Inter</vt:lpstr>
      <vt:lpstr>Inter Bold</vt:lpstr>
      <vt:lpstr>DM Sans</vt:lpstr>
      <vt:lpstr>Arial</vt:lpstr>
      <vt:lpstr>Calibri</vt:lpstr>
      <vt:lpstr>Office Theme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מצגת חברה אנגלית</dc:title>
  <cp:lastModifiedBy>Michal Epstein</cp:lastModifiedBy>
  <cp:revision>2</cp:revision>
  <dcterms:created xsi:type="dcterms:W3CDTF">2006-08-16T00:00:00Z</dcterms:created>
  <dcterms:modified xsi:type="dcterms:W3CDTF">2025-11-19T12:48:26Z</dcterms:modified>
  <dc:identifier>DAGfpPpEoPI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0x010100986B0CDFA28F274EAFB67FF0FB928395</vt:lpwstr>
  </property>
</Properties>
</file>